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0.xml" ContentType="application/vnd.openxmlformats-officedocument.theme+xml"/>
  <Override PartName="/ppt/slideLayouts/slideLayout4.xml" ContentType="application/vnd.openxmlformats-officedocument.presentationml.slideLayout+xml"/>
  <Override PartName="/ppt/theme/theme21.xml" ContentType="application/vnd.openxmlformats-officedocument.theme+xml"/>
  <Override PartName="/ppt/slideLayouts/slideLayout5.xml" ContentType="application/vnd.openxmlformats-officedocument.presentationml.slideLayout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3" r:id="rId1"/>
    <p:sldMasterId id="2147483828" r:id="rId2"/>
    <p:sldMasterId id="2147483834" r:id="rId3"/>
    <p:sldMasterId id="2147483908" r:id="rId4"/>
    <p:sldMasterId id="2147483910" r:id="rId5"/>
    <p:sldMasterId id="2147483912" r:id="rId6"/>
    <p:sldMasterId id="2147483915" r:id="rId7"/>
    <p:sldMasterId id="2147483918" r:id="rId8"/>
    <p:sldMasterId id="2147483920" r:id="rId9"/>
    <p:sldMasterId id="2147483924" r:id="rId10"/>
    <p:sldMasterId id="2147483926" r:id="rId11"/>
    <p:sldMasterId id="2147483928" r:id="rId12"/>
    <p:sldMasterId id="2147483933" r:id="rId13"/>
    <p:sldMasterId id="2147483935" r:id="rId14"/>
    <p:sldMasterId id="2147483937" r:id="rId15"/>
    <p:sldMasterId id="2147483939" r:id="rId16"/>
    <p:sldMasterId id="2147483941" r:id="rId17"/>
    <p:sldMasterId id="2147483944" r:id="rId18"/>
    <p:sldMasterId id="2147483946" r:id="rId19"/>
    <p:sldMasterId id="2147483976" r:id="rId20"/>
    <p:sldMasterId id="2147483674" r:id="rId21"/>
    <p:sldMasterId id="2147483648" r:id="rId22"/>
  </p:sldMasterIdLst>
  <p:notesMasterIdLst>
    <p:notesMasterId r:id="rId36"/>
  </p:notesMasterIdLst>
  <p:handoutMasterIdLst>
    <p:handoutMasterId r:id="rId37"/>
  </p:handoutMasterIdLst>
  <p:sldIdLst>
    <p:sldId id="688" r:id="rId23"/>
    <p:sldId id="774" r:id="rId24"/>
    <p:sldId id="772" r:id="rId25"/>
    <p:sldId id="773" r:id="rId26"/>
    <p:sldId id="749" r:id="rId27"/>
    <p:sldId id="750" r:id="rId28"/>
    <p:sldId id="751" r:id="rId29"/>
    <p:sldId id="752" r:id="rId30"/>
    <p:sldId id="753" r:id="rId31"/>
    <p:sldId id="768" r:id="rId32"/>
    <p:sldId id="769" r:id="rId33"/>
    <p:sldId id="771" r:id="rId34"/>
    <p:sldId id="741" r:id="rId35"/>
  </p:sldIdLst>
  <p:sldSz cx="9144000" cy="5143500" type="screen16x9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B92D0"/>
    <a:srgbClr val="CC3333"/>
    <a:srgbClr val="ACC16F"/>
    <a:srgbClr val="008000"/>
    <a:srgbClr val="FFCC00"/>
    <a:srgbClr val="333399"/>
    <a:srgbClr val="0066FF"/>
    <a:srgbClr val="FF9900"/>
    <a:srgbClr val="E1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85578" autoAdjust="0"/>
  </p:normalViewPr>
  <p:slideViewPr>
    <p:cSldViewPr snapToGrid="0">
      <p:cViewPr varScale="1">
        <p:scale>
          <a:sx n="123" d="100"/>
          <a:sy n="123" d="100"/>
        </p:scale>
        <p:origin x="744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6" d="100"/>
          <a:sy n="46" d="100"/>
        </p:scale>
        <p:origin x="-2500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4.xml"/><Relationship Id="rId39" Type="http://schemas.openxmlformats.org/officeDocument/2006/relationships/viewProps" Target="viewProps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2.xml"/><Relationship Id="rId32" Type="http://schemas.openxmlformats.org/officeDocument/2006/relationships/slide" Target="slides/slide1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1.xml"/><Relationship Id="rId28" Type="http://schemas.openxmlformats.org/officeDocument/2006/relationships/slide" Target="slides/slide6.xml"/><Relationship Id="rId36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5.xml"/><Relationship Id="rId30" Type="http://schemas.openxmlformats.org/officeDocument/2006/relationships/slide" Target="slides/slide8.xml"/><Relationship Id="rId35" Type="http://schemas.openxmlformats.org/officeDocument/2006/relationships/slide" Target="slides/slide13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3.xml"/><Relationship Id="rId33" Type="http://schemas.openxmlformats.org/officeDocument/2006/relationships/slide" Target="slides/slide11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pmacs.upenn.edu\users\chelsp\Current%20-%20WFH\Reports\LB%20Reports\FT%20Faculty%20Counts%2010%20Years%2006.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Sheet1!$A$12</c:f>
              <c:strCache>
                <c:ptCount val="1"/>
                <c:pt idx="0">
                  <c:v>Tenure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Sheet1!$B$11:$K$11</c:f>
              <c:strCache>
                <c:ptCount val="10"/>
                <c:pt idx="0">
                  <c:v>2014-15</c:v>
                </c:pt>
                <c:pt idx="1">
                  <c:v>2015-16</c:v>
                </c:pt>
                <c:pt idx="2">
                  <c:v>2016-17</c:v>
                </c:pt>
                <c:pt idx="3">
                  <c:v>2017-18</c:v>
                </c:pt>
                <c:pt idx="4">
                  <c:v>2018-19</c:v>
                </c:pt>
                <c:pt idx="5">
                  <c:v>2019-20</c:v>
                </c:pt>
                <c:pt idx="6">
                  <c:v>2020-21</c:v>
                </c:pt>
                <c:pt idx="7">
                  <c:v>2021-22</c:v>
                </c:pt>
                <c:pt idx="8">
                  <c:v>2022-23</c:v>
                </c:pt>
                <c:pt idx="9">
                  <c:v>2023-24*</c:v>
                </c:pt>
              </c:strCache>
            </c:strRef>
          </c:cat>
          <c:val>
            <c:numRef>
              <c:f>Sheet1!$B$12:$K$12</c:f>
              <c:numCache>
                <c:formatCode>General</c:formatCode>
                <c:ptCount val="10"/>
                <c:pt idx="0">
                  <c:v>47</c:v>
                </c:pt>
                <c:pt idx="1">
                  <c:v>43</c:v>
                </c:pt>
                <c:pt idx="2">
                  <c:v>48</c:v>
                </c:pt>
                <c:pt idx="3">
                  <c:v>52</c:v>
                </c:pt>
                <c:pt idx="4">
                  <c:v>59</c:v>
                </c:pt>
                <c:pt idx="5">
                  <c:v>64</c:v>
                </c:pt>
                <c:pt idx="6">
                  <c:v>66</c:v>
                </c:pt>
                <c:pt idx="7">
                  <c:v>70</c:v>
                </c:pt>
                <c:pt idx="8">
                  <c:v>75</c:v>
                </c:pt>
                <c:pt idx="9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3C-4E05-AF59-8C6CE5E95F79}"/>
            </c:ext>
          </c:extLst>
        </c:ser>
        <c:ser>
          <c:idx val="2"/>
          <c:order val="1"/>
          <c:tx>
            <c:strRef>
              <c:f>Sheet1!$A$14</c:f>
              <c:strCache>
                <c:ptCount val="1"/>
                <c:pt idx="0">
                  <c:v>Research</c:v>
                </c:pt>
              </c:strCache>
            </c:strRef>
          </c:tx>
          <c:spPr>
            <a:solidFill>
              <a:srgbClr val="9BBB5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Sheet1!$B$11:$K$11</c:f>
              <c:strCache>
                <c:ptCount val="10"/>
                <c:pt idx="0">
                  <c:v>2014-15</c:v>
                </c:pt>
                <c:pt idx="1">
                  <c:v>2015-16</c:v>
                </c:pt>
                <c:pt idx="2">
                  <c:v>2016-17</c:v>
                </c:pt>
                <c:pt idx="3">
                  <c:v>2017-18</c:v>
                </c:pt>
                <c:pt idx="4">
                  <c:v>2018-19</c:v>
                </c:pt>
                <c:pt idx="5">
                  <c:v>2019-20</c:v>
                </c:pt>
                <c:pt idx="6">
                  <c:v>2020-21</c:v>
                </c:pt>
                <c:pt idx="7">
                  <c:v>2021-22</c:v>
                </c:pt>
                <c:pt idx="8">
                  <c:v>2022-23</c:v>
                </c:pt>
                <c:pt idx="9">
                  <c:v>2023-24*</c:v>
                </c:pt>
              </c:strCache>
            </c:strRef>
          </c:cat>
          <c:val>
            <c:numRef>
              <c:f>Sheet1!$B$14:$K$14</c:f>
              <c:numCache>
                <c:formatCode>General</c:formatCode>
                <c:ptCount val="10"/>
                <c:pt idx="0">
                  <c:v>19</c:v>
                </c:pt>
                <c:pt idx="1">
                  <c:v>19</c:v>
                </c:pt>
                <c:pt idx="2">
                  <c:v>19</c:v>
                </c:pt>
                <c:pt idx="3">
                  <c:v>20</c:v>
                </c:pt>
                <c:pt idx="4">
                  <c:v>18</c:v>
                </c:pt>
                <c:pt idx="5">
                  <c:v>17</c:v>
                </c:pt>
                <c:pt idx="6">
                  <c:v>17</c:v>
                </c:pt>
                <c:pt idx="7">
                  <c:v>22</c:v>
                </c:pt>
                <c:pt idx="8">
                  <c:v>21</c:v>
                </c:pt>
                <c:pt idx="9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3C-4E05-AF59-8C6CE5E95F79}"/>
            </c:ext>
          </c:extLst>
        </c:ser>
        <c:ser>
          <c:idx val="1"/>
          <c:order val="2"/>
          <c:tx>
            <c:strRef>
              <c:f>Sheet1!$A$13</c:f>
              <c:strCache>
                <c:ptCount val="1"/>
                <c:pt idx="0">
                  <c:v>CE</c:v>
                </c:pt>
              </c:strCache>
            </c:strRef>
          </c:tx>
          <c:spPr>
            <a:solidFill>
              <a:srgbClr val="C0504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Sheet1!$B$11:$K$11</c:f>
              <c:strCache>
                <c:ptCount val="10"/>
                <c:pt idx="0">
                  <c:v>2014-15</c:v>
                </c:pt>
                <c:pt idx="1">
                  <c:v>2015-16</c:v>
                </c:pt>
                <c:pt idx="2">
                  <c:v>2016-17</c:v>
                </c:pt>
                <c:pt idx="3">
                  <c:v>2017-18</c:v>
                </c:pt>
                <c:pt idx="4">
                  <c:v>2018-19</c:v>
                </c:pt>
                <c:pt idx="5">
                  <c:v>2019-20</c:v>
                </c:pt>
                <c:pt idx="6">
                  <c:v>2020-21</c:v>
                </c:pt>
                <c:pt idx="7">
                  <c:v>2021-22</c:v>
                </c:pt>
                <c:pt idx="8">
                  <c:v>2022-23</c:v>
                </c:pt>
                <c:pt idx="9">
                  <c:v>2023-24*</c:v>
                </c:pt>
              </c:strCache>
            </c:strRef>
          </c:cat>
          <c:val>
            <c:numRef>
              <c:f>Sheet1!$B$13:$K$13</c:f>
              <c:numCache>
                <c:formatCode>General</c:formatCode>
                <c:ptCount val="10"/>
                <c:pt idx="0">
                  <c:v>157</c:v>
                </c:pt>
                <c:pt idx="1">
                  <c:v>162</c:v>
                </c:pt>
                <c:pt idx="2">
                  <c:v>165</c:v>
                </c:pt>
                <c:pt idx="3">
                  <c:v>167</c:v>
                </c:pt>
                <c:pt idx="4">
                  <c:v>172</c:v>
                </c:pt>
                <c:pt idx="5">
                  <c:v>176</c:v>
                </c:pt>
                <c:pt idx="6">
                  <c:v>183</c:v>
                </c:pt>
                <c:pt idx="7">
                  <c:v>171</c:v>
                </c:pt>
                <c:pt idx="8">
                  <c:v>185</c:v>
                </c:pt>
                <c:pt idx="9">
                  <c:v>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3C-4E05-AF59-8C6CE5E95F79}"/>
            </c:ext>
          </c:extLst>
        </c:ser>
        <c:ser>
          <c:idx val="3"/>
          <c:order val="3"/>
          <c:tx>
            <c:strRef>
              <c:f>Sheet1!$A$15</c:f>
              <c:strCache>
                <c:ptCount val="1"/>
                <c:pt idx="0">
                  <c:v>AC</c:v>
                </c:pt>
              </c:strCache>
            </c:strRef>
          </c:tx>
          <c:spPr>
            <a:solidFill>
              <a:srgbClr val="8064A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Sheet1!$B$11:$K$11</c:f>
              <c:strCache>
                <c:ptCount val="10"/>
                <c:pt idx="0">
                  <c:v>2014-15</c:v>
                </c:pt>
                <c:pt idx="1">
                  <c:v>2015-16</c:v>
                </c:pt>
                <c:pt idx="2">
                  <c:v>2016-17</c:v>
                </c:pt>
                <c:pt idx="3">
                  <c:v>2017-18</c:v>
                </c:pt>
                <c:pt idx="4">
                  <c:v>2018-19</c:v>
                </c:pt>
                <c:pt idx="5">
                  <c:v>2019-20</c:v>
                </c:pt>
                <c:pt idx="6">
                  <c:v>2020-21</c:v>
                </c:pt>
                <c:pt idx="7">
                  <c:v>2021-22</c:v>
                </c:pt>
                <c:pt idx="8">
                  <c:v>2022-23</c:v>
                </c:pt>
                <c:pt idx="9">
                  <c:v>2023-24*</c:v>
                </c:pt>
              </c:strCache>
            </c:strRef>
          </c:cat>
          <c:val>
            <c:numRef>
              <c:f>Sheet1!$B$15:$K$15</c:f>
              <c:numCache>
                <c:formatCode>General</c:formatCode>
                <c:ptCount val="10"/>
                <c:pt idx="0">
                  <c:v>131</c:v>
                </c:pt>
                <c:pt idx="1">
                  <c:v>145</c:v>
                </c:pt>
                <c:pt idx="2">
                  <c:v>166</c:v>
                </c:pt>
                <c:pt idx="3">
                  <c:v>185</c:v>
                </c:pt>
                <c:pt idx="4">
                  <c:v>195</c:v>
                </c:pt>
                <c:pt idx="5">
                  <c:v>217</c:v>
                </c:pt>
                <c:pt idx="6">
                  <c:v>238</c:v>
                </c:pt>
                <c:pt idx="7">
                  <c:v>255</c:v>
                </c:pt>
                <c:pt idx="8">
                  <c:v>284</c:v>
                </c:pt>
                <c:pt idx="9">
                  <c:v>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23C-4E05-AF59-8C6CE5E95F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4970671"/>
        <c:axId val="498711087"/>
      </c:barChart>
      <c:lineChart>
        <c:grouping val="standard"/>
        <c:varyColors val="0"/>
        <c:ser>
          <c:idx val="4"/>
          <c:order val="4"/>
          <c:tx>
            <c:strRef>
              <c:f>Sheet1!$A$16</c:f>
              <c:strCache>
                <c:ptCount val="1"/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Sheet1!$B$11:$K$11</c:f>
              <c:strCache>
                <c:ptCount val="10"/>
                <c:pt idx="0">
                  <c:v>2014-15</c:v>
                </c:pt>
                <c:pt idx="1">
                  <c:v>2015-16</c:v>
                </c:pt>
                <c:pt idx="2">
                  <c:v>2016-17</c:v>
                </c:pt>
                <c:pt idx="3">
                  <c:v>2017-18</c:v>
                </c:pt>
                <c:pt idx="4">
                  <c:v>2018-19</c:v>
                </c:pt>
                <c:pt idx="5">
                  <c:v>2019-20</c:v>
                </c:pt>
                <c:pt idx="6">
                  <c:v>2020-21</c:v>
                </c:pt>
                <c:pt idx="7">
                  <c:v>2021-22</c:v>
                </c:pt>
                <c:pt idx="8">
                  <c:v>2022-23</c:v>
                </c:pt>
                <c:pt idx="9">
                  <c:v>2023-24*</c:v>
                </c:pt>
              </c:strCache>
            </c:strRef>
          </c:cat>
          <c:val>
            <c:numRef>
              <c:f>Sheet1!$B$16:$K$16</c:f>
              <c:numCache>
                <c:formatCode>General</c:formatCode>
                <c:ptCount val="10"/>
                <c:pt idx="0">
                  <c:v>354</c:v>
                </c:pt>
                <c:pt idx="1">
                  <c:v>369</c:v>
                </c:pt>
                <c:pt idx="2">
                  <c:v>398</c:v>
                </c:pt>
                <c:pt idx="3">
                  <c:v>424</c:v>
                </c:pt>
                <c:pt idx="4">
                  <c:v>444</c:v>
                </c:pt>
                <c:pt idx="5">
                  <c:v>474</c:v>
                </c:pt>
                <c:pt idx="6">
                  <c:v>504</c:v>
                </c:pt>
                <c:pt idx="7">
                  <c:v>518</c:v>
                </c:pt>
                <c:pt idx="8">
                  <c:v>565</c:v>
                </c:pt>
                <c:pt idx="9">
                  <c:v>599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23C-4E05-AF59-8C6CE5E95F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4970671"/>
        <c:axId val="498711087"/>
      </c:lineChart>
      <c:catAx>
        <c:axId val="49497067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711087"/>
        <c:crosses val="autoZero"/>
        <c:auto val="1"/>
        <c:lblAlgn val="ctr"/>
        <c:lblOffset val="100"/>
        <c:noMultiLvlLbl val="0"/>
      </c:catAx>
      <c:valAx>
        <c:axId val="498711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4970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656" cy="479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>
            <a:lvl1pPr defTabSz="966878" eaLnBrk="1" hangingPunct="1">
              <a:defRPr kumimoji="0" sz="1200" u="none"/>
            </a:lvl1pPr>
          </a:lstStyle>
          <a:p>
            <a:pPr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545" y="0"/>
            <a:ext cx="3169655" cy="479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>
            <a:lvl1pPr algn="r" defTabSz="966878" eaLnBrk="1" hangingPunct="1">
              <a:defRPr kumimoji="0" sz="1200" u="none"/>
            </a:lvl1pPr>
          </a:lstStyle>
          <a:p>
            <a:pPr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270"/>
            <a:ext cx="3169656" cy="479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b" anchorCtr="0" compatLnSpc="1">
            <a:prstTxWarp prst="textNoShape">
              <a:avLst/>
            </a:prstTxWarp>
          </a:bodyPr>
          <a:lstStyle>
            <a:lvl1pPr defTabSz="966878" eaLnBrk="1" hangingPunct="1">
              <a:defRPr kumimoji="0" sz="1200" u="none"/>
            </a:lvl1pPr>
          </a:lstStyle>
          <a:p>
            <a:pPr>
              <a:defRPr/>
            </a:pPr>
            <a:r>
              <a:rPr lang="en-US" dirty="0">
                <a:latin typeface="Calibri" pitchFamily="34" charset="0"/>
              </a:rPr>
              <a:t>©  2014 David A. Asch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545" y="9121270"/>
            <a:ext cx="3169655" cy="479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b" anchorCtr="0" compatLnSpc="1">
            <a:prstTxWarp prst="textNoShape">
              <a:avLst/>
            </a:prstTxWarp>
          </a:bodyPr>
          <a:lstStyle>
            <a:lvl1pPr algn="r" defTabSz="966878" eaLnBrk="1" hangingPunct="1">
              <a:defRPr kumimoji="0" sz="1200" u="none"/>
            </a:lvl1pPr>
          </a:lstStyle>
          <a:p>
            <a:pPr>
              <a:defRPr/>
            </a:pPr>
            <a:fld id="{9FCD2415-3DC7-4355-98A6-3F633B7C62BD}" type="slidenum">
              <a:rPr lang="en-US">
                <a:latin typeface="Calibri" pitchFamily="34" charset="0"/>
              </a:rPr>
              <a:pPr>
                <a:defRPr/>
              </a:pPr>
              <a:t>‹#›</a:t>
            </a:fld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5759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656" cy="479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>
            <a:lvl1pPr defTabSz="966878" eaLnBrk="1" hangingPunct="1">
              <a:defRPr kumimoji="0" sz="1200" u="none"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545" y="0"/>
            <a:ext cx="3169655" cy="479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>
            <a:lvl1pPr algn="r" defTabSz="966878" eaLnBrk="1" hangingPunct="1">
              <a:defRPr kumimoji="0" sz="1200" u="none"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57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19138"/>
            <a:ext cx="6402388" cy="3602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889" y="4560636"/>
            <a:ext cx="5363422" cy="4320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270"/>
            <a:ext cx="3169656" cy="479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b" anchorCtr="0" compatLnSpc="1">
            <a:prstTxWarp prst="textNoShape">
              <a:avLst/>
            </a:prstTxWarp>
          </a:bodyPr>
          <a:lstStyle>
            <a:lvl1pPr defTabSz="966878" eaLnBrk="1" hangingPunct="1">
              <a:defRPr kumimoji="0" sz="1200" u="none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dirty="0"/>
              <a:t>©  2004 David A. Asch</a:t>
            </a: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545" y="9121270"/>
            <a:ext cx="3169655" cy="479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b" anchorCtr="0" compatLnSpc="1">
            <a:prstTxWarp prst="textNoShape">
              <a:avLst/>
            </a:prstTxWarp>
          </a:bodyPr>
          <a:lstStyle>
            <a:lvl1pPr algn="r" defTabSz="966878" eaLnBrk="1" hangingPunct="1">
              <a:defRPr kumimoji="0" sz="1200" u="none">
                <a:latin typeface="Calibri" pitchFamily="34" charset="0"/>
              </a:defRPr>
            </a:lvl1pPr>
          </a:lstStyle>
          <a:p>
            <a:pPr>
              <a:defRPr/>
            </a:pPr>
            <a:fld id="{2BE36343-F28A-4B22-823C-529F465628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76512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17538" y="5159375"/>
            <a:ext cx="5797550" cy="32623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5" name="Google Shape;65;p1:notes"/>
          <p:cNvSpPr txBox="1">
            <a:spLocks noGrp="1"/>
          </p:cNvSpPr>
          <p:nvPr>
            <p:ph type="body" idx="1"/>
          </p:nvPr>
        </p:nvSpPr>
        <p:spPr>
          <a:xfrm>
            <a:off x="977900" y="476250"/>
            <a:ext cx="5162550" cy="4208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75" tIns="51775" rIns="97275" bIns="51775" anchor="t" anchorCtr="0">
            <a:noAutofit/>
          </a:bodyPr>
          <a:lstStyle/>
          <a:p>
            <a:pPr marL="0" lvl="0" indent="0" algn="l" rtl="0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:notes"/>
          <p:cNvSpPr txBox="1">
            <a:spLocks noGrp="1"/>
          </p:cNvSpPr>
          <p:nvPr>
            <p:ph type="sldNum" idx="12"/>
          </p:nvPr>
        </p:nvSpPr>
        <p:spPr>
          <a:xfrm>
            <a:off x="3997325" y="8890000"/>
            <a:ext cx="3055938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825" tIns="0" rIns="18825" bIns="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</a:t>
            </a:fld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44552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DEC24-D205-DB4D-9EFB-974E0E9F6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0C7B6-C3D3-7E4A-ACF9-154081F162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FD2172-4F2F-2844-B0A8-D40850E965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320231-A89E-5F4A-B554-664F2AC3C6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41336F-5A83-7F4B-8547-7D52DBA970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741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>
  <p:cSld name="Title Slid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551715" y="274414"/>
            <a:ext cx="3313793" cy="3787192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2"/>
          <p:cNvSpPr/>
          <p:nvPr/>
        </p:nvSpPr>
        <p:spPr>
          <a:xfrm>
            <a:off x="2767014" y="4923235"/>
            <a:ext cx="2513012" cy="290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3219" tIns="36619" rIns="73219" bIns="36619" anchor="t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25" b="0" i="0" u="none" strike="noStrike" kern="0" cap="none" spc="0" normalizeH="0" baseline="0" noProof="0">
              <a:ln>
                <a:noFill/>
              </a:ln>
              <a:solidFill>
                <a:srgbClr val="002243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2"/>
          <p:cNvSpPr txBox="1">
            <a:spLocks noGrp="1"/>
          </p:cNvSpPr>
          <p:nvPr>
            <p:ph type="ctrTitle"/>
          </p:nvPr>
        </p:nvSpPr>
        <p:spPr>
          <a:xfrm>
            <a:off x="452629" y="2463330"/>
            <a:ext cx="8224840" cy="346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body" idx="1"/>
          </p:nvPr>
        </p:nvSpPr>
        <p:spPr>
          <a:xfrm>
            <a:off x="452628" y="2232353"/>
            <a:ext cx="8224840" cy="181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342900" lvl="0" indent="-171450" algn="l">
              <a:spcBef>
                <a:spcPts val="300"/>
              </a:spcBef>
              <a:spcAft>
                <a:spcPts val="0"/>
              </a:spcAft>
              <a:buSzPts val="1920"/>
              <a:buNone/>
              <a:defRPr sz="1200">
                <a:solidFill>
                  <a:schemeClr val="dk2"/>
                </a:solidFill>
              </a:defRPr>
            </a:lvl1pPr>
            <a:lvl2pPr marL="685800" lvl="1" indent="-265748" algn="l">
              <a:spcBef>
                <a:spcPts val="150"/>
              </a:spcBef>
              <a:spcAft>
                <a:spcPts val="0"/>
              </a:spcAft>
              <a:buSzPts val="1980"/>
              <a:buChar char="•"/>
              <a:defRPr/>
            </a:lvl2pPr>
            <a:lvl3pPr marL="1028700" lvl="2" indent="-257175" algn="l">
              <a:spcBef>
                <a:spcPts val="150"/>
              </a:spcBef>
              <a:spcAft>
                <a:spcPts val="0"/>
              </a:spcAft>
              <a:buSzPts val="1800"/>
              <a:buChar char="–"/>
              <a:defRPr/>
            </a:lvl3pPr>
            <a:lvl4pPr marL="1371600" lvl="3" indent="-257175" algn="l">
              <a:spcBef>
                <a:spcPts val="150"/>
              </a:spcBef>
              <a:spcAft>
                <a:spcPts val="0"/>
              </a:spcAft>
              <a:buSzPts val="1800"/>
              <a:buChar char="•"/>
              <a:defRPr/>
            </a:lvl4pPr>
            <a:lvl5pPr marL="1714500" lvl="4" indent="-257175" algn="l">
              <a:spcBef>
                <a:spcPts val="150"/>
              </a:spcBef>
              <a:spcAft>
                <a:spcPts val="0"/>
              </a:spcAft>
              <a:buSzPts val="1800"/>
              <a:buChar char="–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body" idx="2"/>
          </p:nvPr>
        </p:nvSpPr>
        <p:spPr>
          <a:xfrm>
            <a:off x="452437" y="3559663"/>
            <a:ext cx="8224838" cy="342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342900" lvl="0" indent="-171450" algn="l">
              <a:spcBef>
                <a:spcPts val="75"/>
              </a:spcBef>
              <a:spcAft>
                <a:spcPts val="0"/>
              </a:spcAft>
              <a:buSzPts val="1680"/>
              <a:buFont typeface="Arial"/>
              <a:buNone/>
              <a:defRPr sz="1050" b="0">
                <a:solidFill>
                  <a:srgbClr val="7F7F7F"/>
                </a:solidFill>
              </a:defRPr>
            </a:lvl1pPr>
            <a:lvl2pPr marL="685800" lvl="1" indent="-265748" algn="l">
              <a:spcBef>
                <a:spcPts val="150"/>
              </a:spcBef>
              <a:spcAft>
                <a:spcPts val="0"/>
              </a:spcAft>
              <a:buSzPts val="1980"/>
              <a:buChar char="•"/>
              <a:defRPr/>
            </a:lvl2pPr>
            <a:lvl3pPr marL="1028700" lvl="2" indent="-257175" algn="l">
              <a:spcBef>
                <a:spcPts val="150"/>
              </a:spcBef>
              <a:spcAft>
                <a:spcPts val="0"/>
              </a:spcAft>
              <a:buSzPts val="1800"/>
              <a:buChar char="–"/>
              <a:defRPr/>
            </a:lvl3pPr>
            <a:lvl4pPr marL="1371600" lvl="3" indent="-257175" algn="l">
              <a:spcBef>
                <a:spcPts val="150"/>
              </a:spcBef>
              <a:spcAft>
                <a:spcPts val="0"/>
              </a:spcAft>
              <a:buSzPts val="1800"/>
              <a:buChar char="•"/>
              <a:defRPr/>
            </a:lvl4pPr>
            <a:lvl5pPr marL="1714500" lvl="4" indent="-257175" algn="l">
              <a:spcBef>
                <a:spcPts val="150"/>
              </a:spcBef>
              <a:spcAft>
                <a:spcPts val="0"/>
              </a:spcAft>
              <a:buSzPts val="1800"/>
              <a:buChar char="–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body" idx="3"/>
          </p:nvPr>
        </p:nvSpPr>
        <p:spPr>
          <a:xfrm>
            <a:off x="452437" y="4159949"/>
            <a:ext cx="8224838" cy="160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342900" lvl="0" indent="-171450" algn="l">
              <a:spcBef>
                <a:spcPts val="300"/>
              </a:spcBef>
              <a:spcAft>
                <a:spcPts val="0"/>
              </a:spcAft>
              <a:buSzPts val="1920"/>
              <a:buFont typeface="Arial"/>
              <a:buNone/>
              <a:defRPr sz="1200"/>
            </a:lvl1pPr>
            <a:lvl2pPr marL="685800" lvl="1" indent="-265748" algn="l">
              <a:spcBef>
                <a:spcPts val="150"/>
              </a:spcBef>
              <a:spcAft>
                <a:spcPts val="0"/>
              </a:spcAft>
              <a:buSzPts val="1980"/>
              <a:buChar char="•"/>
              <a:defRPr/>
            </a:lvl2pPr>
            <a:lvl3pPr marL="1028700" lvl="2" indent="-257175" algn="l">
              <a:spcBef>
                <a:spcPts val="150"/>
              </a:spcBef>
              <a:spcAft>
                <a:spcPts val="0"/>
              </a:spcAft>
              <a:buSzPts val="1800"/>
              <a:buChar char="–"/>
              <a:defRPr/>
            </a:lvl3pPr>
            <a:lvl4pPr marL="1371600" lvl="3" indent="-257175" algn="l">
              <a:spcBef>
                <a:spcPts val="150"/>
              </a:spcBef>
              <a:spcAft>
                <a:spcPts val="0"/>
              </a:spcAft>
              <a:buSzPts val="1800"/>
              <a:buChar char="•"/>
              <a:defRPr/>
            </a:lvl4pPr>
            <a:lvl5pPr marL="1714500" lvl="4" indent="-257175" algn="l">
              <a:spcBef>
                <a:spcPts val="150"/>
              </a:spcBef>
              <a:spcAft>
                <a:spcPts val="0"/>
              </a:spcAft>
              <a:buSzPts val="1800"/>
              <a:buChar char="–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3204243" y="4554851"/>
            <a:ext cx="5939757" cy="140678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1400"/>
              <a:buFont typeface="Arial"/>
              <a:buNone/>
              <a:tabLst/>
              <a:defRPr/>
            </a:pPr>
            <a:endParaRPr kumimoji="0" sz="1050" b="0" i="0" u="none" strike="noStrike" kern="0" cap="none" spc="0" normalizeH="0" baseline="0" noProof="0">
              <a:ln>
                <a:noFill/>
              </a:ln>
              <a:solidFill>
                <a:srgbClr val="002243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2"/>
          <p:cNvSpPr/>
          <p:nvPr/>
        </p:nvSpPr>
        <p:spPr>
          <a:xfrm>
            <a:off x="2720149" y="4554851"/>
            <a:ext cx="441840" cy="1406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1400"/>
              <a:buFont typeface="Arial"/>
              <a:buNone/>
              <a:tabLst/>
              <a:defRPr/>
            </a:pPr>
            <a:endParaRPr kumimoji="0" sz="1050" b="0" i="0" u="none" strike="noStrike" kern="0" cap="none" spc="0" normalizeH="0" baseline="0" noProof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2"/>
          <p:cNvSpPr/>
          <p:nvPr/>
        </p:nvSpPr>
        <p:spPr>
          <a:xfrm>
            <a:off x="1590595" y="4554851"/>
            <a:ext cx="1087300" cy="140678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1400"/>
              <a:buFont typeface="Arial"/>
              <a:buNone/>
              <a:tabLst/>
              <a:defRPr/>
            </a:pPr>
            <a:endParaRPr kumimoji="0" sz="1050" b="0" i="0" u="none" strike="noStrike" kern="0" cap="none" spc="0" normalizeH="0" baseline="0" noProof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2"/>
          <p:cNvSpPr/>
          <p:nvPr/>
        </p:nvSpPr>
        <p:spPr>
          <a:xfrm>
            <a:off x="454026" y="4554851"/>
            <a:ext cx="1094315" cy="140678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1400"/>
              <a:buFont typeface="Arial"/>
              <a:buNone/>
              <a:tabLst/>
              <a:defRPr/>
            </a:pPr>
            <a:endParaRPr kumimoji="0" sz="1050" b="0" i="0" u="none" strike="noStrike" kern="0" cap="none" spc="0" normalizeH="0" baseline="0" noProof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" name="Google Shape;31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5838" y="372056"/>
            <a:ext cx="2513006" cy="4414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9667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"/>
          <p:cNvSpPr txBox="1">
            <a:spLocks noGrp="1"/>
          </p:cNvSpPr>
          <p:nvPr>
            <p:ph type="title"/>
          </p:nvPr>
        </p:nvSpPr>
        <p:spPr>
          <a:xfrm>
            <a:off x="454026" y="357654"/>
            <a:ext cx="8305932" cy="346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"/>
          <p:cNvSpPr txBox="1">
            <a:spLocks noGrp="1"/>
          </p:cNvSpPr>
          <p:nvPr>
            <p:ph type="body" idx="1"/>
          </p:nvPr>
        </p:nvSpPr>
        <p:spPr>
          <a:xfrm>
            <a:off x="455998" y="836063"/>
            <a:ext cx="8303960" cy="1294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7625" rIns="0" bIns="97625" anchor="t" anchorCtr="0">
            <a:noAutofit/>
          </a:bodyPr>
          <a:lstStyle>
            <a:lvl1pPr marL="342900" lvl="0" indent="-274320" algn="l">
              <a:spcBef>
                <a:spcPts val="300"/>
              </a:spcBef>
              <a:spcAft>
                <a:spcPts val="0"/>
              </a:spcAft>
              <a:buSzPts val="2160"/>
              <a:buChar char="‣"/>
              <a:defRPr/>
            </a:lvl1pPr>
            <a:lvl2pPr marL="685800" lvl="1" indent="-265748" algn="l">
              <a:spcBef>
                <a:spcPts val="150"/>
              </a:spcBef>
              <a:spcAft>
                <a:spcPts val="0"/>
              </a:spcAft>
              <a:buSzPts val="1980"/>
              <a:buChar char="•"/>
              <a:defRPr/>
            </a:lvl2pPr>
            <a:lvl3pPr marL="1028700" lvl="2" indent="-257175" algn="l">
              <a:spcBef>
                <a:spcPts val="150"/>
              </a:spcBef>
              <a:spcAft>
                <a:spcPts val="0"/>
              </a:spcAft>
              <a:buSzPts val="1800"/>
              <a:buChar char="–"/>
              <a:defRPr/>
            </a:lvl3pPr>
            <a:lvl4pPr marL="1371600" lvl="3" indent="-257175" algn="l">
              <a:spcBef>
                <a:spcPts val="150"/>
              </a:spcBef>
              <a:spcAft>
                <a:spcPts val="0"/>
              </a:spcAft>
              <a:buSzPts val="1800"/>
              <a:buChar char="•"/>
              <a:defRPr/>
            </a:lvl4pPr>
            <a:lvl5pPr marL="1714500" lvl="4" indent="-257175" algn="l">
              <a:spcBef>
                <a:spcPts val="150"/>
              </a:spcBef>
              <a:spcAft>
                <a:spcPts val="0"/>
              </a:spcAft>
              <a:buSzPts val="1800"/>
              <a:buChar char="–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8889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948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8CD708-591F-4B18-89FF-2430AEFE4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66348-F88A-409B-9927-624D6CA29370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CEC8E5-88E3-41AE-9AA5-AFE3127C9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98A7F9-9435-49DD-83AD-7D3697857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712F-20F3-423F-9628-57E25062F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9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17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18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1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_rels/slideMaster20.xml.rels><?xml version="1.0" encoding="UTF-8" standalone="yes"?>
<Relationships xmlns="http://schemas.openxmlformats.org/package/2006/relationships"><Relationship Id="rId3" Type="http://schemas.openxmlformats.org/officeDocument/2006/relationships/theme" Target="../theme/theme20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4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060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Footer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9"/>
          <a:stretch/>
        </p:blipFill>
        <p:spPr>
          <a:xfrm>
            <a:off x="1" y="4453636"/>
            <a:ext cx="9155545" cy="724501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12830" y="4453633"/>
            <a:ext cx="9144000" cy="724501"/>
          </a:xfrm>
          <a:prstGeom prst="rect">
            <a:avLst/>
          </a:prstGeom>
          <a:solidFill>
            <a:srgbClr val="2B92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938798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457200" rtl="0" eaLnBrk="1" latinLnBrk="0" hangingPunct="1">
        <a:spcBef>
          <a:spcPct val="0"/>
        </a:spcBef>
        <a:buNone/>
        <a:defRPr sz="3400" b="1" kern="1200">
          <a:solidFill>
            <a:srgbClr val="2B92D0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2B92D0"/>
        </a:buClr>
        <a:buSzPct val="125000"/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060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Footer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9"/>
          <a:stretch/>
        </p:blipFill>
        <p:spPr>
          <a:xfrm>
            <a:off x="1" y="4453636"/>
            <a:ext cx="9155545" cy="724501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12830" y="4453633"/>
            <a:ext cx="9144000" cy="724501"/>
          </a:xfrm>
          <a:prstGeom prst="rect">
            <a:avLst/>
          </a:prstGeom>
          <a:solidFill>
            <a:srgbClr val="2B92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3730388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457200" rtl="0" eaLnBrk="1" latinLnBrk="0" hangingPunct="1">
        <a:spcBef>
          <a:spcPct val="0"/>
        </a:spcBef>
        <a:buNone/>
        <a:defRPr sz="3400" b="1" kern="1200">
          <a:solidFill>
            <a:srgbClr val="2B92D0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2B92D0"/>
        </a:buClr>
        <a:buSzPct val="125000"/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060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Footer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9"/>
          <a:stretch/>
        </p:blipFill>
        <p:spPr>
          <a:xfrm>
            <a:off x="1" y="4453636"/>
            <a:ext cx="9155545" cy="724501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12830" y="4453633"/>
            <a:ext cx="9144000" cy="724501"/>
          </a:xfrm>
          <a:prstGeom prst="rect">
            <a:avLst/>
          </a:prstGeom>
          <a:solidFill>
            <a:srgbClr val="2B92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7710192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457200" rtl="0" eaLnBrk="1" latinLnBrk="0" hangingPunct="1">
        <a:spcBef>
          <a:spcPct val="0"/>
        </a:spcBef>
        <a:buNone/>
        <a:defRPr sz="3400" b="1" kern="1200">
          <a:solidFill>
            <a:srgbClr val="2B92D0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2B92D0"/>
        </a:buClr>
        <a:buSzPct val="125000"/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060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Footer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9"/>
          <a:stretch/>
        </p:blipFill>
        <p:spPr>
          <a:xfrm>
            <a:off x="1" y="4453636"/>
            <a:ext cx="9155545" cy="724501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12830" y="4453633"/>
            <a:ext cx="9144000" cy="724501"/>
          </a:xfrm>
          <a:prstGeom prst="rect">
            <a:avLst/>
          </a:prstGeom>
          <a:solidFill>
            <a:srgbClr val="2B92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555201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457200" rtl="0" eaLnBrk="1" latinLnBrk="0" hangingPunct="1">
        <a:spcBef>
          <a:spcPct val="0"/>
        </a:spcBef>
        <a:buNone/>
        <a:defRPr sz="3400" b="1" kern="1200">
          <a:solidFill>
            <a:srgbClr val="2B92D0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2B92D0"/>
        </a:buClr>
        <a:buSzPct val="125000"/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060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Footer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9"/>
          <a:stretch/>
        </p:blipFill>
        <p:spPr>
          <a:xfrm>
            <a:off x="1" y="4453636"/>
            <a:ext cx="9155545" cy="724501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12830" y="4453633"/>
            <a:ext cx="9144000" cy="724501"/>
          </a:xfrm>
          <a:prstGeom prst="rect">
            <a:avLst/>
          </a:prstGeom>
          <a:solidFill>
            <a:srgbClr val="2B92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4918120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457200" rtl="0" eaLnBrk="1" latinLnBrk="0" hangingPunct="1">
        <a:spcBef>
          <a:spcPct val="0"/>
        </a:spcBef>
        <a:buNone/>
        <a:defRPr sz="3400" b="1" kern="1200">
          <a:solidFill>
            <a:srgbClr val="2B92D0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2B92D0"/>
        </a:buClr>
        <a:buSzPct val="125000"/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060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Footer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9"/>
          <a:stretch/>
        </p:blipFill>
        <p:spPr>
          <a:xfrm>
            <a:off x="1" y="4453636"/>
            <a:ext cx="9155545" cy="724501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12830" y="4453633"/>
            <a:ext cx="9144000" cy="724501"/>
          </a:xfrm>
          <a:prstGeom prst="rect">
            <a:avLst/>
          </a:prstGeom>
          <a:solidFill>
            <a:srgbClr val="2B92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5011296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457200" rtl="0" eaLnBrk="1" latinLnBrk="0" hangingPunct="1">
        <a:spcBef>
          <a:spcPct val="0"/>
        </a:spcBef>
        <a:buNone/>
        <a:defRPr sz="3400" b="1" kern="1200">
          <a:solidFill>
            <a:srgbClr val="2B92D0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2B92D0"/>
        </a:buClr>
        <a:buSzPct val="125000"/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060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Footer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9"/>
          <a:stretch/>
        </p:blipFill>
        <p:spPr>
          <a:xfrm>
            <a:off x="1" y="4453636"/>
            <a:ext cx="9155545" cy="724501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12830" y="4453633"/>
            <a:ext cx="9144000" cy="724501"/>
          </a:xfrm>
          <a:prstGeom prst="rect">
            <a:avLst/>
          </a:prstGeom>
          <a:solidFill>
            <a:srgbClr val="2B92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2568481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457200" rtl="0" eaLnBrk="1" latinLnBrk="0" hangingPunct="1">
        <a:spcBef>
          <a:spcPct val="0"/>
        </a:spcBef>
        <a:buNone/>
        <a:defRPr sz="3400" b="1" kern="1200">
          <a:solidFill>
            <a:srgbClr val="2B92D0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2B92D0"/>
        </a:buClr>
        <a:buSzPct val="125000"/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060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Footer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9"/>
          <a:stretch/>
        </p:blipFill>
        <p:spPr>
          <a:xfrm>
            <a:off x="1" y="4453636"/>
            <a:ext cx="9155545" cy="724501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12830" y="4453633"/>
            <a:ext cx="9144000" cy="724501"/>
          </a:xfrm>
          <a:prstGeom prst="rect">
            <a:avLst/>
          </a:prstGeom>
          <a:solidFill>
            <a:srgbClr val="2B92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6029893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457200" rtl="0" eaLnBrk="1" latinLnBrk="0" hangingPunct="1">
        <a:spcBef>
          <a:spcPct val="0"/>
        </a:spcBef>
        <a:buNone/>
        <a:defRPr sz="3400" b="1" kern="1200">
          <a:solidFill>
            <a:srgbClr val="2B92D0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2B92D0"/>
        </a:buClr>
        <a:buSzPct val="125000"/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060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Footer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9"/>
          <a:stretch/>
        </p:blipFill>
        <p:spPr>
          <a:xfrm>
            <a:off x="1" y="4453636"/>
            <a:ext cx="9155545" cy="724501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12830" y="4453633"/>
            <a:ext cx="9144000" cy="724501"/>
          </a:xfrm>
          <a:prstGeom prst="rect">
            <a:avLst/>
          </a:prstGeom>
          <a:solidFill>
            <a:srgbClr val="2B92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572028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457200" rtl="0" eaLnBrk="1" latinLnBrk="0" hangingPunct="1">
        <a:spcBef>
          <a:spcPct val="0"/>
        </a:spcBef>
        <a:buNone/>
        <a:defRPr sz="3400" b="1" kern="1200">
          <a:solidFill>
            <a:srgbClr val="2B92D0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2B92D0"/>
        </a:buClr>
        <a:buSzPct val="125000"/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060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Footer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9"/>
          <a:stretch/>
        </p:blipFill>
        <p:spPr>
          <a:xfrm>
            <a:off x="1" y="4453636"/>
            <a:ext cx="9155545" cy="724501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12830" y="4453633"/>
            <a:ext cx="9144000" cy="724501"/>
          </a:xfrm>
          <a:prstGeom prst="rect">
            <a:avLst/>
          </a:prstGeom>
          <a:solidFill>
            <a:srgbClr val="2B92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3558238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457200" rtl="0" eaLnBrk="1" latinLnBrk="0" hangingPunct="1">
        <a:spcBef>
          <a:spcPct val="0"/>
        </a:spcBef>
        <a:buNone/>
        <a:defRPr sz="3400" b="1" kern="1200">
          <a:solidFill>
            <a:srgbClr val="2B92D0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2B92D0"/>
        </a:buClr>
        <a:buSzPct val="125000"/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060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Footer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9"/>
          <a:stretch/>
        </p:blipFill>
        <p:spPr>
          <a:xfrm>
            <a:off x="1" y="4453636"/>
            <a:ext cx="9155545" cy="724501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12830" y="4453633"/>
            <a:ext cx="9144000" cy="724501"/>
          </a:xfrm>
          <a:prstGeom prst="rect">
            <a:avLst/>
          </a:prstGeom>
          <a:solidFill>
            <a:srgbClr val="2B92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991503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457200" rtl="0" eaLnBrk="1" latinLnBrk="0" hangingPunct="1">
        <a:spcBef>
          <a:spcPct val="0"/>
        </a:spcBef>
        <a:buNone/>
        <a:defRPr sz="3400" b="1" kern="1200">
          <a:solidFill>
            <a:srgbClr val="2B92D0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2B92D0"/>
        </a:buClr>
        <a:buSzPct val="125000"/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060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Footer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9"/>
          <a:stretch/>
        </p:blipFill>
        <p:spPr>
          <a:xfrm>
            <a:off x="1" y="4453636"/>
            <a:ext cx="9155545" cy="724501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12830" y="4453633"/>
            <a:ext cx="9144000" cy="724501"/>
          </a:xfrm>
          <a:prstGeom prst="rect">
            <a:avLst/>
          </a:prstGeom>
          <a:solidFill>
            <a:srgbClr val="2B92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031627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457200" rtl="0" eaLnBrk="1" latinLnBrk="0" hangingPunct="1">
        <a:spcBef>
          <a:spcPct val="0"/>
        </a:spcBef>
        <a:buNone/>
        <a:defRPr sz="3400" b="1" kern="1200">
          <a:solidFill>
            <a:srgbClr val="2B92D0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2B92D0"/>
        </a:buClr>
        <a:buSzPct val="125000"/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5998" y="836063"/>
            <a:ext cx="8303960" cy="1294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7625" rIns="0" bIns="97625" anchor="t" anchorCtr="0">
            <a:noAutofit/>
          </a:bodyPr>
          <a:lstStyle>
            <a:lvl1pPr marL="457200" marR="0" lvl="0" indent="-381000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erriweather Sans"/>
              <a:buChar char="‣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433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sz="18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"/>
              <a:buChar char="–"/>
              <a:defRPr sz="16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/>
          <p:nvPr/>
        </p:nvSpPr>
        <p:spPr>
          <a:xfrm>
            <a:off x="8759958" y="4836186"/>
            <a:ext cx="230089" cy="1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9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900" b="0" i="0" u="none" strike="noStrike" cap="none" dirty="0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1"/>
          <p:cNvSpPr txBox="1">
            <a:spLocks noGrp="1"/>
          </p:cNvSpPr>
          <p:nvPr>
            <p:ph type="title"/>
          </p:nvPr>
        </p:nvSpPr>
        <p:spPr>
          <a:xfrm>
            <a:off x="454026" y="357654"/>
            <a:ext cx="8305932" cy="346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AA2B3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AA2B3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AA2B3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AA2B3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AA2B3E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AA2B3E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AA2B3E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AA2B3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/>
          <p:nvPr/>
        </p:nvSpPr>
        <p:spPr>
          <a:xfrm>
            <a:off x="2767014" y="4923235"/>
            <a:ext cx="2513012" cy="290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3219" tIns="36619" rIns="73219" bIns="36619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2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" name="Google Shape;15;p1"/>
          <p:cNvPicPr preferRelativeResize="0"/>
          <p:nvPr/>
        </p:nvPicPr>
        <p:blipFill rotWithShape="1">
          <a:blip r:embed="rId4">
            <a:alphaModFix/>
          </a:blip>
          <a:srcRect b="85679"/>
          <a:stretch/>
        </p:blipFill>
        <p:spPr>
          <a:xfrm>
            <a:off x="7282044" y="4809069"/>
            <a:ext cx="1426790" cy="248039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"/>
          <p:cNvSpPr/>
          <p:nvPr/>
        </p:nvSpPr>
        <p:spPr>
          <a:xfrm>
            <a:off x="3204243" y="4554851"/>
            <a:ext cx="5939757" cy="140678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</a:pPr>
            <a:endParaRPr sz="105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1"/>
          <p:cNvSpPr/>
          <p:nvPr/>
        </p:nvSpPr>
        <p:spPr>
          <a:xfrm>
            <a:off x="2720149" y="4554851"/>
            <a:ext cx="441840" cy="1406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</a:pPr>
            <a:endParaRPr sz="105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"/>
          <p:cNvSpPr/>
          <p:nvPr/>
        </p:nvSpPr>
        <p:spPr>
          <a:xfrm>
            <a:off x="1590595" y="4554851"/>
            <a:ext cx="1087300" cy="140678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</a:pPr>
            <a:endParaRPr sz="105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1"/>
          <p:cNvSpPr/>
          <p:nvPr/>
        </p:nvSpPr>
        <p:spPr>
          <a:xfrm>
            <a:off x="454026" y="4554851"/>
            <a:ext cx="1094315" cy="140678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</a:pPr>
            <a:endParaRPr sz="105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990766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977" r:id="rId1"/>
    <p:sldLayoutId id="2147483978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B60C43DA-1A5C-A446-A959-2598C0B24E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5998" y="836063"/>
            <a:ext cx="8303960" cy="172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7648" rIns="0" bIns="9764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dirty="0"/>
              <a:t>Level 1</a:t>
            </a:r>
          </a:p>
          <a:p>
            <a:pPr lvl="1"/>
            <a:r>
              <a:rPr lang="en-US" altLang="en-US" dirty="0"/>
              <a:t>Level two</a:t>
            </a:r>
          </a:p>
          <a:p>
            <a:pPr lvl="2"/>
            <a:r>
              <a:rPr lang="en-US" altLang="en-US" dirty="0"/>
              <a:t>Level three</a:t>
            </a:r>
          </a:p>
          <a:p>
            <a:pPr lvl="3"/>
            <a:r>
              <a:rPr lang="en-US" altLang="en-US" dirty="0"/>
              <a:t>Level four</a:t>
            </a:r>
          </a:p>
          <a:p>
            <a:pPr lvl="4"/>
            <a:r>
              <a:rPr lang="en-US" altLang="en-US" dirty="0"/>
              <a:t>Level five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1684BA7-7381-CC48-B7B4-6B25FA5DD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9958" y="4836186"/>
            <a:ext cx="230089" cy="1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noAutofit/>
          </a:bodyPr>
          <a:lstStyle>
            <a:lvl1pPr defTabSz="901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0850" defTabSz="901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01700" defTabSz="901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54138" defTabSz="901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defTabSz="901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defTabSz="9017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defTabSz="9017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defTabSz="9017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defTabSz="9017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fld id="{5B4467E9-E984-A945-AC32-61228A8C1F5F}" type="slidenum">
              <a:rPr lang="en-US" altLang="en-US" sz="900" b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‹#›</a:t>
            </a:fld>
            <a:endParaRPr lang="en-US" altLang="en-US" sz="9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425B6A2B-1598-5242-AF8F-0A570BD4E3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4026" y="357654"/>
            <a:ext cx="83059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26F14E00-C21C-8644-9056-518E0CF27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7014" y="4923235"/>
            <a:ext cx="2513012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3236" tIns="36619" rIns="73236" bIns="36619">
            <a:spAutoFit/>
          </a:bodyPr>
          <a:lstStyle>
            <a:lvl1pPr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84188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9963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54150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39925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971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543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115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687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endParaRPr lang="en-US" altLang="en-US" sz="1425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E2E0A31-819C-9143-859F-CC5CDD40C92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679"/>
          <a:stretch/>
        </p:blipFill>
        <p:spPr>
          <a:xfrm>
            <a:off x="7282044" y="4809069"/>
            <a:ext cx="1426790" cy="248039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54EFA743-63F0-4B47-A850-8785F92E96BE}"/>
              </a:ext>
            </a:extLst>
          </p:cNvPr>
          <p:cNvSpPr/>
          <p:nvPr userDrawn="1"/>
        </p:nvSpPr>
        <p:spPr bwMode="auto">
          <a:xfrm>
            <a:off x="3204243" y="4554851"/>
            <a:ext cx="5939757" cy="14067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7E024AA-066E-4A4F-81B6-327E570F3A29}"/>
              </a:ext>
            </a:extLst>
          </p:cNvPr>
          <p:cNvSpPr/>
          <p:nvPr userDrawn="1"/>
        </p:nvSpPr>
        <p:spPr bwMode="auto">
          <a:xfrm>
            <a:off x="2720149" y="4554851"/>
            <a:ext cx="441840" cy="14067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FBC9060-1F5C-B745-BC70-10DC006B7B24}"/>
              </a:ext>
            </a:extLst>
          </p:cNvPr>
          <p:cNvSpPr/>
          <p:nvPr userDrawn="1"/>
        </p:nvSpPr>
        <p:spPr bwMode="auto">
          <a:xfrm>
            <a:off x="1590595" y="4554851"/>
            <a:ext cx="1087300" cy="140678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F40AAF1-9FC3-A148-A6CA-B55E87F31084}"/>
              </a:ext>
            </a:extLst>
          </p:cNvPr>
          <p:cNvSpPr/>
          <p:nvPr userDrawn="1"/>
        </p:nvSpPr>
        <p:spPr bwMode="auto">
          <a:xfrm>
            <a:off x="454026" y="4554851"/>
            <a:ext cx="1094315" cy="140678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69963" rtl="0" eaLnBrk="0" fontAlgn="base" hangingPunct="0">
        <a:spcBef>
          <a:spcPct val="0"/>
        </a:spcBef>
        <a:spcAft>
          <a:spcPct val="0"/>
        </a:spcAft>
        <a:defRPr sz="3000" b="0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panose="020B0604020202020204" pitchFamily="34" charset="0"/>
        </a:defRPr>
      </a:lvl2pPr>
      <a:lvl3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panose="020B0604020202020204" pitchFamily="34" charset="0"/>
        </a:defRPr>
      </a:lvl3pPr>
      <a:lvl4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panose="020B0604020202020204" pitchFamily="34" charset="0"/>
        </a:defRPr>
      </a:lvl4pPr>
      <a:lvl5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panose="020B0604020202020204" pitchFamily="34" charset="0"/>
        </a:defRPr>
      </a:lvl5pPr>
      <a:lvl6pPr marL="4572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panose="020B0604020202020204" pitchFamily="34" charset="0"/>
        </a:defRPr>
      </a:lvl6pPr>
      <a:lvl7pPr marL="9144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panose="020B0604020202020204" pitchFamily="34" charset="0"/>
        </a:defRPr>
      </a:lvl7pPr>
      <a:lvl8pPr marL="13716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panose="020B0604020202020204" pitchFamily="34" charset="0"/>
        </a:defRPr>
      </a:lvl8pPr>
      <a:lvl9pPr marL="18288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panose="020B0604020202020204" pitchFamily="34" charset="0"/>
        </a:defRPr>
      </a:lvl9pPr>
    </p:titleStyle>
    <p:bodyStyle>
      <a:lvl1pPr marL="242888" indent="-242888" algn="l" defTabSz="901700" rtl="0" eaLnBrk="0" fontAlgn="base" hangingPunct="0">
        <a:spcBef>
          <a:spcPts val="400"/>
        </a:spcBef>
        <a:spcAft>
          <a:spcPts val="200"/>
        </a:spcAft>
        <a:buClr>
          <a:schemeClr val="tx2"/>
        </a:buClr>
        <a:buSzPct val="120000"/>
        <a:buFont typeface="Lucida Grande" panose="020B0600040502020204" pitchFamily="34" charset="0"/>
        <a:buChar char="‣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0400" indent="-303213" algn="l" defTabSz="901700" rtl="0" eaLnBrk="0" fontAlgn="base" hangingPunct="0">
        <a:spcBef>
          <a:spcPts val="200"/>
        </a:spcBef>
        <a:spcAft>
          <a:spcPts val="200"/>
        </a:spcAft>
        <a:buClr>
          <a:schemeClr val="tx1"/>
        </a:buClr>
        <a:buSzPct val="110000"/>
        <a:buFont typeface="Arial" panose="020B0604020202020204" pitchFamily="34" charset="0"/>
        <a:buChar char="•"/>
        <a:defRPr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077913" indent="-303213" algn="l" defTabSz="901700" rtl="0" eaLnBrk="0" fontAlgn="base" hangingPunct="0">
        <a:spcBef>
          <a:spcPts val="200"/>
        </a:spcBef>
        <a:spcAft>
          <a:spcPts val="200"/>
        </a:spcAft>
        <a:buClr>
          <a:schemeClr val="accent1"/>
        </a:buClr>
        <a:buFont typeface="Arial" panose="020B0604020202020204" pitchFamily="34" charset="0"/>
        <a:buChar char="–"/>
        <a:defRPr sz="1600" b="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438275" indent="-246063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17954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anose="020B0503020102020204" pitchFamily="34" charset="0"/>
        <a:buChar char="–"/>
        <a:defRPr sz="16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18E6F9-08CF-4821-9EE8-CBE4BD289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FF3D70-5431-41FD-9C73-50DDB8E4F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32159-7B67-470D-B3B1-07263AFFEC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66348-F88A-409B-9927-624D6CA29370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C1A48B-D7CE-486A-BD31-E43AA489C1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7CDA9-7611-43D6-8907-263245D720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F712F-20F3-423F-9628-57E25062F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39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060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Footer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9"/>
          <a:stretch/>
        </p:blipFill>
        <p:spPr>
          <a:xfrm>
            <a:off x="1" y="4453636"/>
            <a:ext cx="9155545" cy="724501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12830" y="4453633"/>
            <a:ext cx="9144000" cy="724501"/>
          </a:xfrm>
          <a:prstGeom prst="rect">
            <a:avLst/>
          </a:prstGeom>
          <a:solidFill>
            <a:srgbClr val="2B92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08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400" b="1" kern="1200">
          <a:solidFill>
            <a:srgbClr val="2B92D0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2B92D0"/>
        </a:buClr>
        <a:buSzPct val="125000"/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060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Footer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9"/>
          <a:stretch/>
        </p:blipFill>
        <p:spPr>
          <a:xfrm>
            <a:off x="1" y="4453636"/>
            <a:ext cx="9155545" cy="724501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12830" y="4453633"/>
            <a:ext cx="9144000" cy="724501"/>
          </a:xfrm>
          <a:prstGeom prst="rect">
            <a:avLst/>
          </a:prstGeom>
          <a:solidFill>
            <a:srgbClr val="2B92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2665538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457200" rtl="0" eaLnBrk="1" latinLnBrk="0" hangingPunct="1">
        <a:spcBef>
          <a:spcPct val="0"/>
        </a:spcBef>
        <a:buNone/>
        <a:defRPr sz="3400" b="1" kern="1200">
          <a:solidFill>
            <a:srgbClr val="2B92D0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2B92D0"/>
        </a:buClr>
        <a:buSzPct val="125000"/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060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Footer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9"/>
          <a:stretch/>
        </p:blipFill>
        <p:spPr>
          <a:xfrm>
            <a:off x="1" y="4453636"/>
            <a:ext cx="9155545" cy="724501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12830" y="4453633"/>
            <a:ext cx="9144000" cy="724501"/>
          </a:xfrm>
          <a:prstGeom prst="rect">
            <a:avLst/>
          </a:prstGeom>
          <a:solidFill>
            <a:srgbClr val="2B92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30960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457200" rtl="0" eaLnBrk="1" latinLnBrk="0" hangingPunct="1">
        <a:spcBef>
          <a:spcPct val="0"/>
        </a:spcBef>
        <a:buNone/>
        <a:defRPr sz="3400" b="1" kern="1200">
          <a:solidFill>
            <a:srgbClr val="2B92D0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2B92D0"/>
        </a:buClr>
        <a:buSzPct val="125000"/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060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Footer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9"/>
          <a:stretch/>
        </p:blipFill>
        <p:spPr>
          <a:xfrm>
            <a:off x="1" y="4453636"/>
            <a:ext cx="9155545" cy="724501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12830" y="4453633"/>
            <a:ext cx="9144000" cy="724501"/>
          </a:xfrm>
          <a:prstGeom prst="rect">
            <a:avLst/>
          </a:prstGeom>
          <a:solidFill>
            <a:srgbClr val="2B92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6268036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457200" rtl="0" eaLnBrk="1" latinLnBrk="0" hangingPunct="1">
        <a:spcBef>
          <a:spcPct val="0"/>
        </a:spcBef>
        <a:buNone/>
        <a:defRPr sz="3400" b="1" kern="1200">
          <a:solidFill>
            <a:srgbClr val="2B92D0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2B92D0"/>
        </a:buClr>
        <a:buSzPct val="125000"/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060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Footer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9"/>
          <a:stretch/>
        </p:blipFill>
        <p:spPr>
          <a:xfrm>
            <a:off x="1" y="4453636"/>
            <a:ext cx="9155545" cy="724501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12830" y="4453633"/>
            <a:ext cx="9144000" cy="724501"/>
          </a:xfrm>
          <a:prstGeom prst="rect">
            <a:avLst/>
          </a:prstGeom>
          <a:solidFill>
            <a:srgbClr val="2B92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4274387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457200" rtl="0" eaLnBrk="1" latinLnBrk="0" hangingPunct="1">
        <a:spcBef>
          <a:spcPct val="0"/>
        </a:spcBef>
        <a:buNone/>
        <a:defRPr sz="3400" b="1" kern="1200">
          <a:solidFill>
            <a:srgbClr val="2B92D0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2B92D0"/>
        </a:buClr>
        <a:buSzPct val="125000"/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060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Footer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9"/>
          <a:stretch/>
        </p:blipFill>
        <p:spPr>
          <a:xfrm>
            <a:off x="1" y="4453636"/>
            <a:ext cx="9155545" cy="724501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12830" y="4453633"/>
            <a:ext cx="9144000" cy="724501"/>
          </a:xfrm>
          <a:prstGeom prst="rect">
            <a:avLst/>
          </a:prstGeom>
          <a:solidFill>
            <a:srgbClr val="2B92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7297761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457200" rtl="0" eaLnBrk="1" latinLnBrk="0" hangingPunct="1">
        <a:spcBef>
          <a:spcPct val="0"/>
        </a:spcBef>
        <a:buNone/>
        <a:defRPr sz="3400" b="1" kern="1200">
          <a:solidFill>
            <a:srgbClr val="2B92D0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2B92D0"/>
        </a:buClr>
        <a:buSzPct val="125000"/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060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Footer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9"/>
          <a:stretch/>
        </p:blipFill>
        <p:spPr>
          <a:xfrm>
            <a:off x="1" y="4453636"/>
            <a:ext cx="9155545" cy="724501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12830" y="4453633"/>
            <a:ext cx="9144000" cy="724501"/>
          </a:xfrm>
          <a:prstGeom prst="rect">
            <a:avLst/>
          </a:prstGeom>
          <a:solidFill>
            <a:srgbClr val="2B92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4204294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457200" rtl="0" eaLnBrk="1" latinLnBrk="0" hangingPunct="1">
        <a:spcBef>
          <a:spcPct val="0"/>
        </a:spcBef>
        <a:buNone/>
        <a:defRPr sz="3400" b="1" kern="1200">
          <a:solidFill>
            <a:srgbClr val="2B92D0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2B92D0"/>
        </a:buClr>
        <a:buSzPct val="125000"/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2B92D0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Calibri (Body)"/>
          <a:ea typeface="+mn-ea"/>
          <a:cs typeface="Calibri (Body)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d.upenn.edu/oaa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>
            <a:spLocks noGrp="1"/>
          </p:cNvSpPr>
          <p:nvPr>
            <p:ph type="ctrTitle"/>
          </p:nvPr>
        </p:nvSpPr>
        <p:spPr>
          <a:xfrm>
            <a:off x="452400" y="1606079"/>
            <a:ext cx="8224875" cy="346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/>
            <a:br>
              <a:rPr lang="en-US" sz="3200" dirty="0"/>
            </a:br>
            <a:r>
              <a:rPr lang="en-US" sz="3200" dirty="0"/>
              <a:t>PSOM AC Promotion </a:t>
            </a:r>
            <a:br>
              <a:rPr lang="en-US" sz="3200" dirty="0"/>
            </a:br>
            <a:r>
              <a:rPr lang="en-US" sz="3200" dirty="0"/>
              <a:t>Guideline Update</a:t>
            </a:r>
            <a:endParaRPr sz="3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>
          <a:xfrm>
            <a:off x="268082" y="3988748"/>
            <a:ext cx="8224838" cy="342401"/>
          </a:xfrm>
        </p:spPr>
        <p:txBody>
          <a:bodyPr/>
          <a:lstStyle/>
          <a:p>
            <a:endParaRPr lang="en-US" sz="1600" dirty="0">
              <a:solidFill>
                <a:schemeClr val="bg2"/>
              </a:solidFill>
            </a:endParaRPr>
          </a:p>
          <a:p>
            <a:r>
              <a:rPr lang="en-US" sz="1200" dirty="0">
                <a:solidFill>
                  <a:schemeClr val="bg2"/>
                </a:solidFill>
              </a:rPr>
              <a:t>Lisa Bellini, MD</a:t>
            </a:r>
          </a:p>
          <a:p>
            <a:r>
              <a:rPr lang="en-US" dirty="0">
                <a:solidFill>
                  <a:schemeClr val="bg2"/>
                </a:solidFill>
              </a:rPr>
              <a:t>Executive Vice Dean</a:t>
            </a:r>
          </a:p>
          <a:p>
            <a:r>
              <a:rPr lang="en-US" dirty="0">
                <a:solidFill>
                  <a:schemeClr val="bg2"/>
                </a:solidFill>
              </a:rPr>
              <a:t>Fall 2024</a:t>
            </a:r>
          </a:p>
        </p:txBody>
      </p:sp>
    </p:spTree>
    <p:extLst>
      <p:ext uri="{BB962C8B-B14F-4D97-AF65-F5344CB8AC3E}">
        <p14:creationId xmlns:p14="http://schemas.microsoft.com/office/powerpoint/2010/main" val="2395081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1AC34-86B5-27D0-94C5-30FD0BE7D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26" y="357654"/>
            <a:ext cx="8305932" cy="553998"/>
          </a:xfr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tx2"/>
                </a:solidFill>
              </a:rPr>
              <a:t>Assistant Professor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8148E-F788-92C7-452F-D19E1DD95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998" y="1005815"/>
            <a:ext cx="8303960" cy="1466782"/>
          </a:xfr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andidates are evaluated</a:t>
            </a:r>
            <a:r>
              <a:rPr lang="en-US" sz="2400" spc="109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for their potential</a:t>
            </a:r>
            <a:r>
              <a:rPr lang="en-US" sz="2400" spc="109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to contribute to the educational and clinical missions and of their likelihood of developing an AoC. </a:t>
            </a:r>
            <a:endParaRPr lang="en-US" sz="24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317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FD032-FE33-DFA2-F2CE-57777ED7D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26" y="357654"/>
            <a:ext cx="8305932" cy="553998"/>
          </a:xfr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tx2"/>
                </a:solidFill>
              </a:rPr>
              <a:t>Associate Professor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41662-0B91-2CC2-314E-B392DC09E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998" y="836063"/>
            <a:ext cx="8303960" cy="3151858"/>
          </a:xfr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Meet the foundational expectations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S</a:t>
            </a:r>
            <a:r>
              <a:rPr lang="en-US" sz="2000" kern="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ustained high-quality engagement in at least one domain of education 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H</a:t>
            </a:r>
            <a:r>
              <a:rPr lang="en-US" sz="2000" kern="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igh quality engagement in clinical care. 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+mn-lt"/>
              </a:rPr>
              <a:t>Sustained professionalism</a:t>
            </a:r>
            <a:endParaRPr lang="en-US" sz="2000" dirty="0">
              <a:solidFill>
                <a:srgbClr val="000000"/>
              </a:solidFill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E</a:t>
            </a:r>
            <a:r>
              <a:rPr lang="en-US" sz="2400" kern="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vidence</a:t>
            </a:r>
            <a:r>
              <a:rPr lang="en-US" sz="2400" kern="0" spc="-49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400" kern="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that</a:t>
            </a:r>
            <a:r>
              <a:rPr lang="en-US" sz="2400" kern="0" spc="-38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400" kern="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the</a:t>
            </a:r>
            <a:r>
              <a:rPr lang="en-US" sz="2400" kern="0" spc="-4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400" kern="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candidate</a:t>
            </a:r>
            <a:r>
              <a:rPr lang="en-US" sz="2400" kern="0" spc="-4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400" kern="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has attained recognition 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outside of their division</a:t>
            </a:r>
            <a:r>
              <a:rPr lang="en-US" sz="2400" kern="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for engagement in their AoC</a:t>
            </a:r>
          </a:p>
          <a:p>
            <a:pPr lvl="2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A</a:t>
            </a:r>
            <a:r>
              <a:rPr lang="en-US" sz="2000" kern="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ssessed by peer 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r</a:t>
            </a:r>
            <a:r>
              <a:rPr lang="en-US" sz="2000" kern="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eferences from outside one’s division for evidence of high-quality engagement </a:t>
            </a:r>
            <a:endParaRPr lang="en-US" sz="20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63643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FD032-FE33-DFA2-F2CE-57777ED7D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26" y="357654"/>
            <a:ext cx="8305932" cy="553998"/>
          </a:xfr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tx2"/>
                </a:solidFill>
              </a:rPr>
              <a:t>Professor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41662-0B91-2CC2-314E-B392DC09E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026" y="968189"/>
            <a:ext cx="8303960" cy="3213414"/>
          </a:xfr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000000"/>
                </a:solidFill>
              </a:rPr>
              <a:t>Meet the foundational expectations</a:t>
            </a:r>
          </a:p>
          <a:p>
            <a:r>
              <a:rPr lang="en-US" sz="2400" kern="0" dirty="0">
                <a:solidFill>
                  <a:srgbClr val="000000"/>
                </a:solidFill>
                <a:ea typeface="Calibri" panose="020F0502020204030204" pitchFamily="34" charset="0"/>
              </a:rPr>
              <a:t>E</a:t>
            </a:r>
            <a:r>
              <a:rPr lang="en-US" sz="2400" kern="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vidence</a:t>
            </a:r>
            <a:r>
              <a:rPr lang="en-US" sz="2400" kern="0" spc="-49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2400" kern="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that</a:t>
            </a:r>
            <a:r>
              <a:rPr lang="en-US" sz="2400" kern="0" spc="-38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2400" kern="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the</a:t>
            </a:r>
            <a:r>
              <a:rPr lang="en-US" sz="2400" kern="0" spc="-4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2400" kern="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candidate</a:t>
            </a:r>
            <a:r>
              <a:rPr lang="en-US" sz="2400" kern="0" spc="-4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is a </a:t>
            </a:r>
            <a:r>
              <a:rPr lang="en-US" sz="2400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leader</a:t>
            </a:r>
            <a:r>
              <a:rPr lang="en-US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in their AoC as assessed by peer 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eferences </a:t>
            </a:r>
            <a:r>
              <a:rPr lang="en-US" sz="2400" kern="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external to and across the Penn Medicine/CHOP.</a:t>
            </a:r>
            <a:endParaRPr lang="en-US" sz="2400" b="1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 most  AoC domains, it is possible to achieve a regional/national reputation, </a:t>
            </a:r>
            <a:r>
              <a:rPr lang="en-US" sz="2000" kern="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but in smaller/niche fields, and depending on candidate’s role, it may be more limited. </a:t>
            </a:r>
            <a:endParaRPr lang="en-US" sz="20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holistic review of each candidate will be performed by the COAP-ACC to assess reputation in the context of the AoC.  </a:t>
            </a:r>
          </a:p>
        </p:txBody>
      </p:sp>
    </p:spTree>
    <p:extLst>
      <p:ext uri="{BB962C8B-B14F-4D97-AF65-F5344CB8AC3E}">
        <p14:creationId xmlns:p14="http://schemas.microsoft.com/office/powerpoint/2010/main" val="255495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Promoting Faculty Success is our goal</a:t>
            </a:r>
          </a:p>
          <a:p>
            <a:endParaRPr lang="en-US" sz="2400" dirty="0"/>
          </a:p>
          <a:p>
            <a:r>
              <a:rPr lang="en-US" sz="2400" dirty="0"/>
              <a:t>Many resources available at: </a:t>
            </a:r>
            <a:r>
              <a:rPr lang="en-US" sz="2400" dirty="0">
                <a:hlinkClick r:id="rId2"/>
              </a:rPr>
              <a:t>https://www.med.upenn.edu/oaa/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7420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E64B3C-A125-D007-6EC3-1E28A9CA04F3}"/>
              </a:ext>
            </a:extLst>
          </p:cNvPr>
          <p:cNvSpPr txBox="1"/>
          <p:nvPr/>
        </p:nvSpPr>
        <p:spPr>
          <a:xfrm>
            <a:off x="1625001" y="416380"/>
            <a:ext cx="6204006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400" b="1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/>
              <a:t>PSOM</a:t>
            </a:r>
            <a:r>
              <a:rPr lang="en-US" sz="2400" b="1" baseline="0" dirty="0"/>
              <a:t> </a:t>
            </a:r>
            <a:r>
              <a:rPr lang="en-US" sz="2400" b="1" dirty="0"/>
              <a:t>Full-Time Faculty History – Pediatrics</a:t>
            </a:r>
          </a:p>
          <a:p>
            <a:pPr algn="ctr" rtl="0">
              <a:defRPr sz="1400" b="1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500" b="1" dirty="0"/>
              <a:t>AY2015 – AY2024 </a:t>
            </a:r>
          </a:p>
          <a:p>
            <a:endParaRPr lang="en-US" sz="1013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5ADF876-D095-6798-AC2E-5C231A10F21C}"/>
              </a:ext>
            </a:extLst>
          </p:cNvPr>
          <p:cNvGraphicFramePr>
            <a:graphicFrameLocks/>
          </p:cNvGraphicFramePr>
          <p:nvPr/>
        </p:nvGraphicFramePr>
        <p:xfrm>
          <a:off x="798989" y="1082207"/>
          <a:ext cx="7710257" cy="3781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D99ACF8-F000-0016-CD1C-3A1707CA711E}"/>
              </a:ext>
            </a:extLst>
          </p:cNvPr>
          <p:cNvSpPr txBox="1"/>
          <p:nvPr/>
        </p:nvSpPr>
        <p:spPr>
          <a:xfrm>
            <a:off x="7684929" y="4864093"/>
            <a:ext cx="970469" cy="161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50" dirty="0"/>
              <a:t>*AY24 counts as of June 4, 2024</a:t>
            </a:r>
          </a:p>
        </p:txBody>
      </p:sp>
    </p:spTree>
    <p:extLst>
      <p:ext uri="{BB962C8B-B14F-4D97-AF65-F5344CB8AC3E}">
        <p14:creationId xmlns:p14="http://schemas.microsoft.com/office/powerpoint/2010/main" val="1091063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147F2-3193-2642-D38F-B5DA23754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26" y="357654"/>
            <a:ext cx="8305932" cy="553998"/>
          </a:xfr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tx2"/>
                </a:solidFill>
              </a:rPr>
              <a:t>AC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F8F74-4F2F-E3B2-50F7-25CC9CEE6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998" y="836062"/>
            <a:ext cx="8303960" cy="4267548"/>
          </a:xfr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000000"/>
                </a:solidFill>
              </a:rPr>
              <a:t>2004: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Track founded with criteria for promotion based on time and teaching</a:t>
            </a:r>
          </a:p>
          <a:p>
            <a:r>
              <a:rPr lang="en-US" sz="2400" dirty="0">
                <a:solidFill>
                  <a:srgbClr val="000000"/>
                </a:solidFill>
              </a:rPr>
              <a:t>2012: 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Promotion criteria revised in 2012 to include teaching excellence, clinical expertise as assessed by Clinical Performance Evaluations and distinguishing contributions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AC Advisory Committee implemented to advise PSOM COAP on AC faculty actions</a:t>
            </a:r>
          </a:p>
          <a:p>
            <a:r>
              <a:rPr lang="en-US" sz="2200" dirty="0">
                <a:solidFill>
                  <a:schemeClr val="tx1"/>
                </a:solidFill>
              </a:rPr>
              <a:t>2019: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Promotion criteria revised to reflect Areas of Concentration</a:t>
            </a:r>
          </a:p>
          <a:p>
            <a:endParaRPr lang="en-US" sz="225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527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85858-DB50-7E9D-5709-156700418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26" y="357654"/>
            <a:ext cx="8305932" cy="553998"/>
          </a:xfr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tx2"/>
                </a:solidFill>
              </a:rPr>
              <a:t>Rationale for Revisions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0BE63-A57B-EE3C-7F8E-710AAF52B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998" y="989359"/>
            <a:ext cx="8303960" cy="2782526"/>
          </a:xfr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000000"/>
                </a:solidFill>
              </a:rPr>
              <a:t>Last revision in 2019</a:t>
            </a:r>
          </a:p>
          <a:p>
            <a:r>
              <a:rPr lang="en-US" sz="2400" dirty="0">
                <a:solidFill>
                  <a:srgbClr val="000000"/>
                </a:solidFill>
              </a:rPr>
              <a:t>Now largest faculty tack</a:t>
            </a:r>
          </a:p>
          <a:p>
            <a:r>
              <a:rPr lang="en-US" sz="2400" dirty="0">
                <a:solidFill>
                  <a:srgbClr val="000000"/>
                </a:solidFill>
              </a:rPr>
              <a:t>New criteria reflect the cases PSOM ACC is already seeing so this is acknowledging that excellence</a:t>
            </a:r>
          </a:p>
          <a:p>
            <a:r>
              <a:rPr lang="en-US" sz="2400" dirty="0">
                <a:solidFill>
                  <a:srgbClr val="000000"/>
                </a:solidFill>
              </a:rPr>
              <a:t>Promotion now reflects impact and trajectory like other tracks</a:t>
            </a:r>
          </a:p>
          <a:p>
            <a:r>
              <a:rPr lang="en-US" sz="2400" dirty="0">
                <a:solidFill>
                  <a:srgbClr val="000000"/>
                </a:solidFill>
              </a:rPr>
              <a:t>AOC’s distinguish AC track from PMC’s</a:t>
            </a:r>
          </a:p>
        </p:txBody>
      </p:sp>
    </p:spTree>
    <p:extLst>
      <p:ext uri="{BB962C8B-B14F-4D97-AF65-F5344CB8AC3E}">
        <p14:creationId xmlns:p14="http://schemas.microsoft.com/office/powerpoint/2010/main" val="4020810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109CC-8A09-F632-2A4B-BCEF78771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26" y="357654"/>
            <a:ext cx="8305932" cy="553998"/>
          </a:xfr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tx2"/>
                </a:solidFill>
              </a:rPr>
              <a:t>Summary of Major Changes For AC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BE706-B0FC-646F-0516-9CE7F9E75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998" y="1026185"/>
            <a:ext cx="8303960" cy="2043863"/>
          </a:xfr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000000"/>
                </a:solidFill>
              </a:rPr>
              <a:t>Promotion flexibility</a:t>
            </a:r>
          </a:p>
          <a:p>
            <a:r>
              <a:rPr lang="en-US" sz="2400" dirty="0">
                <a:solidFill>
                  <a:srgbClr val="000000"/>
                </a:solidFill>
              </a:rPr>
              <a:t>Credit for time served in prior faculty appointment</a:t>
            </a:r>
          </a:p>
          <a:p>
            <a:r>
              <a:rPr lang="en-US" sz="2400" dirty="0">
                <a:solidFill>
                  <a:srgbClr val="000000"/>
                </a:solidFill>
              </a:rPr>
              <a:t>Foundational requirements</a:t>
            </a:r>
          </a:p>
          <a:p>
            <a:r>
              <a:rPr lang="en-US" sz="2400" dirty="0">
                <a:solidFill>
                  <a:srgbClr val="000000"/>
                </a:solidFill>
              </a:rPr>
              <a:t>Elevation of importance of impact/reputation in AoC for promotion</a:t>
            </a:r>
          </a:p>
        </p:txBody>
      </p:sp>
    </p:spTree>
    <p:extLst>
      <p:ext uri="{BB962C8B-B14F-4D97-AF65-F5344CB8AC3E}">
        <p14:creationId xmlns:p14="http://schemas.microsoft.com/office/powerpoint/2010/main" val="2044038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3C1A8-3B71-37FC-0408-F01E253AB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26" y="357654"/>
            <a:ext cx="8305932" cy="553998"/>
          </a:xfr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tx2"/>
                </a:solidFill>
              </a:rPr>
              <a:t>Promotion Flexibility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D834F-98DB-290D-23E0-0687CE0E7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998" y="836063"/>
            <a:ext cx="8303960" cy="3198025"/>
          </a:xfr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100" dirty="0">
                <a:solidFill>
                  <a:srgbClr val="000000"/>
                </a:solidFill>
                <a:ea typeface="Calibri" panose="020F0502020204030204" pitchFamily="34" charset="0"/>
              </a:rPr>
              <a:t>P</a:t>
            </a:r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romotion is based on the peer review of one’s impact in an AoC. </a:t>
            </a:r>
          </a:p>
          <a:p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Generally, promotion to associate does not occur before </a:t>
            </a:r>
            <a:r>
              <a:rPr lang="en-US" sz="2100" dirty="0">
                <a:solidFill>
                  <a:srgbClr val="000000"/>
                </a:solidFill>
                <a:ea typeface="Calibri" panose="020F0502020204030204" pitchFamily="34" charset="0"/>
              </a:rPr>
              <a:t>second </a:t>
            </a:r>
            <a:r>
              <a:rPr lang="en-US" sz="21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reappt</a:t>
            </a:r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. </a:t>
            </a:r>
          </a:p>
          <a:p>
            <a:pPr lvl="2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950" dirty="0">
                <a:solidFill>
                  <a:srgbClr val="000000"/>
                </a:solidFill>
                <a:ea typeface="Calibri" panose="020F0502020204030204" pitchFamily="34" charset="0"/>
              </a:rPr>
              <a:t>Faculty</a:t>
            </a:r>
            <a:r>
              <a:rPr lang="en-US" sz="195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on steep trajectory may be ready sooner, but rarely will be eligible until after successful completion of the first reappointment. </a:t>
            </a:r>
          </a:p>
          <a:p>
            <a:pPr lvl="3"/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Unless time served elsewhere, the earliest promotion to associate professor is in year 4.</a:t>
            </a:r>
          </a:p>
          <a:p>
            <a:pPr lvl="3"/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If declined, candidate may be brought back after 3 years.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Promotion to Professor may be considered after 3 years. </a:t>
            </a:r>
          </a:p>
          <a:p>
            <a:pPr lvl="3"/>
            <a:r>
              <a:rPr lang="en-US" sz="1800" dirty="0">
                <a:solidFill>
                  <a:srgbClr val="000000"/>
                </a:solidFill>
                <a:ea typeface="Calibri" panose="020F0502020204030204" pitchFamily="34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declined, candidate may be brought back after 3 years.</a:t>
            </a:r>
          </a:p>
        </p:txBody>
      </p:sp>
    </p:spTree>
    <p:extLst>
      <p:ext uri="{BB962C8B-B14F-4D97-AF65-F5344CB8AC3E}">
        <p14:creationId xmlns:p14="http://schemas.microsoft.com/office/powerpoint/2010/main" val="2469846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97BB0-1C7C-31BF-76FC-1DDA637A1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26" y="357654"/>
            <a:ext cx="8305932" cy="553998"/>
          </a:xfr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tx2"/>
                </a:solidFill>
              </a:rPr>
              <a:t>Credit for Time Served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CCF1D-26AA-D724-4D53-CE24F748A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026" y="991137"/>
            <a:ext cx="8303960" cy="2782526"/>
          </a:xfr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Segoe UI" panose="020B0502040204020203" pitchFamily="34" charset="0"/>
              </a:rPr>
              <a:t>Time in rank at peer institution may be considered when assessing a candidate's trajectory and engagement. 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Candidates with at least two years in a faculty appointment prior to PSOM, could be considered concomitantly with the first reappointment. 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Such proposals will be rare and should be pre-reviewed by the PSOM COAP ACC chair prior to initiating a request for promotion in the department.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715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B2F9D-D556-F081-0A5A-DC5D25BD2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26" y="357654"/>
            <a:ext cx="8305932" cy="715581"/>
          </a:xfr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tx2"/>
                </a:solidFill>
              </a:rPr>
              <a:t>Foundational Requirements</a:t>
            </a:r>
            <a:br>
              <a:rPr lang="en-US" sz="24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876FB-DF3B-7838-1793-69D191987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998" y="1015770"/>
            <a:ext cx="8303960" cy="1674531"/>
          </a:xfr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kern="0" dirty="0">
                <a:solidFill>
                  <a:srgbClr val="000000"/>
                </a:solidFill>
                <a:ea typeface="Calibri" panose="020F0502020204030204" pitchFamily="34" charset="0"/>
              </a:rPr>
              <a:t>Demonstrated excellence in </a:t>
            </a:r>
            <a:r>
              <a:rPr lang="en-US" sz="2400" kern="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education </a:t>
            </a:r>
          </a:p>
          <a:p>
            <a:r>
              <a:rPr lang="en-US" sz="2400" kern="0" dirty="0">
                <a:solidFill>
                  <a:srgbClr val="000000"/>
                </a:solidFill>
                <a:ea typeface="Calibri" panose="020F0502020204030204" pitchFamily="34" charset="0"/>
              </a:rPr>
              <a:t>Demonstrated excellence as a </a:t>
            </a:r>
            <a:r>
              <a:rPr lang="en-US" sz="2400" kern="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clinician (or providing contributions to the clinical mission)</a:t>
            </a:r>
          </a:p>
          <a:p>
            <a:r>
              <a:rPr lang="en-US" sz="2400" kern="0" dirty="0">
                <a:solidFill>
                  <a:srgbClr val="000000"/>
                </a:solidFill>
                <a:ea typeface="Calibri" panose="020F0502020204030204" pitchFamily="34" charset="0"/>
              </a:rPr>
              <a:t>S</a:t>
            </a:r>
            <a:r>
              <a:rPr lang="en-US" sz="2400" kern="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ustained</a:t>
            </a:r>
            <a:r>
              <a:rPr lang="en-US" sz="2400" kern="0" spc="-53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2400" kern="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professionalism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468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A0574-B95E-CE48-60B2-11575123D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26" y="357655"/>
            <a:ext cx="8305932" cy="715580"/>
          </a:xfr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br>
              <a:rPr lang="en-US" sz="24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9F589-C4CB-28BF-A783-E55A2DE7C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998" y="836063"/>
            <a:ext cx="8303960" cy="1902229"/>
          </a:xfr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000000"/>
                </a:solidFill>
              </a:rPr>
              <a:t>Peer evaluations will focus on impact in AoC </a:t>
            </a:r>
          </a:p>
          <a:p>
            <a:r>
              <a:rPr lang="en-US" sz="2400" dirty="0">
                <a:solidFill>
                  <a:srgbClr val="000000"/>
                </a:solidFill>
              </a:rPr>
              <a:t>External peers necessary for professor</a:t>
            </a:r>
          </a:p>
          <a:p>
            <a:r>
              <a:rPr lang="en-US" sz="2400" dirty="0">
                <a:solidFill>
                  <a:srgbClr val="000000"/>
                </a:solidFill>
              </a:rPr>
              <a:t>Elimination of clinical performance evaluations</a:t>
            </a:r>
          </a:p>
          <a:p>
            <a:r>
              <a:rPr lang="en-US" sz="2400" dirty="0">
                <a:solidFill>
                  <a:srgbClr val="000000"/>
                </a:solidFill>
              </a:rPr>
              <a:t>Inclusion of non faculty referees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5D77FE-CF52-9715-6063-58BE5977F077}"/>
              </a:ext>
            </a:extLst>
          </p:cNvPr>
          <p:cNvSpPr txBox="1"/>
          <p:nvPr/>
        </p:nvSpPr>
        <p:spPr bwMode="auto">
          <a:xfrm>
            <a:off x="454026" y="169553"/>
            <a:ext cx="771265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05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en-US" sz="3600" u="none" dirty="0"/>
              <a:t>Change in Evaluation Process</a:t>
            </a:r>
          </a:p>
        </p:txBody>
      </p:sp>
    </p:spTree>
    <p:extLst>
      <p:ext uri="{BB962C8B-B14F-4D97-AF65-F5344CB8AC3E}">
        <p14:creationId xmlns:p14="http://schemas.microsoft.com/office/powerpoint/2010/main" val="2633432493"/>
      </p:ext>
    </p:extLst>
  </p:cSld>
  <p:clrMapOvr>
    <a:masterClrMapping/>
  </p:clrMapOvr>
</p:sld>
</file>

<file path=ppt/theme/theme1.xml><?xml version="1.0" encoding="utf-8"?>
<a:theme xmlns:a="http://schemas.openxmlformats.org/drawingml/2006/main" name="3_Bootcamp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12_Bootcamp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13_Bootcamp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14_Bootcamp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15_Bootcamp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4.xml><?xml version="1.0" encoding="utf-8"?>
<a:theme xmlns:a="http://schemas.openxmlformats.org/drawingml/2006/main" name="16_Bootcamp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5.xml><?xml version="1.0" encoding="utf-8"?>
<a:theme xmlns:a="http://schemas.openxmlformats.org/drawingml/2006/main" name="17_Bootcamp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6.xml><?xml version="1.0" encoding="utf-8"?>
<a:theme xmlns:a="http://schemas.openxmlformats.org/drawingml/2006/main" name="18_Bootcamp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7.xml><?xml version="1.0" encoding="utf-8"?>
<a:theme xmlns:a="http://schemas.openxmlformats.org/drawingml/2006/main" name="19_Bootcamp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8.xml><?xml version="1.0" encoding="utf-8"?>
<a:theme xmlns:a="http://schemas.openxmlformats.org/drawingml/2006/main" name="20_Bootcamp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9.xml><?xml version="1.0" encoding="utf-8"?>
<a:theme xmlns:a="http://schemas.openxmlformats.org/drawingml/2006/main" name="21_Bootcamp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4_Bootcamp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0.xml><?xml version="1.0" encoding="utf-8"?>
<a:theme xmlns:a="http://schemas.openxmlformats.org/drawingml/2006/main" name="Penn Medicine Template 2009">
  <a:themeElements>
    <a:clrScheme name="Penn 2018 Color Palette">
      <a:dk1>
        <a:srgbClr val="002243"/>
      </a:dk1>
      <a:lt1>
        <a:srgbClr val="FFFFFF"/>
      </a:lt1>
      <a:dk2>
        <a:srgbClr val="800000"/>
      </a:dk2>
      <a:lt2>
        <a:srgbClr val="B4B5B4"/>
      </a:lt2>
      <a:accent1>
        <a:srgbClr val="326B8B"/>
      </a:accent1>
      <a:accent2>
        <a:srgbClr val="64A4D6"/>
      </a:accent2>
      <a:accent3>
        <a:srgbClr val="022D75"/>
      </a:accent3>
      <a:accent4>
        <a:srgbClr val="C4CE41"/>
      </a:accent4>
      <a:accent5>
        <a:srgbClr val="D75539"/>
      </a:accent5>
      <a:accent6>
        <a:srgbClr val="F7BA01"/>
      </a:accent6>
      <a:hlink>
        <a:srgbClr val="022D75"/>
      </a:hlink>
      <a:folHlink>
        <a:srgbClr val="7F0D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Penn Medicine Template 2009">
  <a:themeElements>
    <a:clrScheme name="Penn 2018 Color Palette">
      <a:dk1>
        <a:srgbClr val="002243"/>
      </a:dk1>
      <a:lt1>
        <a:srgbClr val="FFFFFF"/>
      </a:lt1>
      <a:dk2>
        <a:srgbClr val="800000"/>
      </a:dk2>
      <a:lt2>
        <a:srgbClr val="B4B5B4"/>
      </a:lt2>
      <a:accent1>
        <a:srgbClr val="326B8B"/>
      </a:accent1>
      <a:accent2>
        <a:srgbClr val="64A4D6"/>
      </a:accent2>
      <a:accent3>
        <a:srgbClr val="022D75"/>
      </a:accent3>
      <a:accent4>
        <a:srgbClr val="C4CE41"/>
      </a:accent4>
      <a:accent5>
        <a:srgbClr val="D75539"/>
      </a:accent5>
      <a:accent6>
        <a:srgbClr val="F7BA01"/>
      </a:accent6>
      <a:hlink>
        <a:srgbClr val="022D75"/>
      </a:hlink>
      <a:folHlink>
        <a:srgbClr val="7F0D00"/>
      </a:folHlink>
    </a:clrScheme>
    <a:fontScheme name="Penn Medicine Template 200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b" anchorCtr="0" compatLnSpc="1">
        <a:prstTxWarp prst="textNoShape">
          <a:avLst/>
        </a:prstTxWarp>
        <a:spAutoFit/>
      </a:bodyPr>
      <a:lstStyle>
        <a:defPPr algn="l">
          <a:defRPr sz="1400" b="1" dirty="0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>
    <a:extraClrScheme>
      <a:clrScheme name="Penn Medicine Template 2009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nn Medicine Template 2009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8">
        <a:dk1>
          <a:srgbClr val="4A85FA"/>
        </a:dk1>
        <a:lt1>
          <a:srgbClr val="FFFFFF"/>
        </a:lt1>
        <a:dk2>
          <a:srgbClr val="001D3A"/>
        </a:dk2>
        <a:lt2>
          <a:srgbClr val="003366"/>
        </a:lt2>
        <a:accent1>
          <a:srgbClr val="A66E5A"/>
        </a:accent1>
        <a:accent2>
          <a:srgbClr val="BA003E"/>
        </a:accent2>
        <a:accent3>
          <a:srgbClr val="AAABAE"/>
        </a:accent3>
        <a:accent4>
          <a:srgbClr val="DADADA"/>
        </a:accent4>
        <a:accent5>
          <a:srgbClr val="D0BAB5"/>
        </a:accent5>
        <a:accent6>
          <a:srgbClr val="A80037"/>
        </a:accent6>
        <a:hlink>
          <a:srgbClr val="666633"/>
        </a:hlink>
        <a:folHlink>
          <a:srgbClr val="FEC42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nn Medicine Template 2009 9">
        <a:dk1>
          <a:srgbClr val="000000"/>
        </a:dk1>
        <a:lt1>
          <a:srgbClr val="FFFFFF"/>
        </a:lt1>
        <a:dk2>
          <a:srgbClr val="A20000"/>
        </a:dk2>
        <a:lt2>
          <a:srgbClr val="C0C0C0"/>
        </a:lt2>
        <a:accent1>
          <a:srgbClr val="0099E6"/>
        </a:accent1>
        <a:accent2>
          <a:srgbClr val="F6C700"/>
        </a:accent2>
        <a:accent3>
          <a:srgbClr val="FFFFFF"/>
        </a:accent3>
        <a:accent4>
          <a:srgbClr val="000000"/>
        </a:accent4>
        <a:accent5>
          <a:srgbClr val="AACAF0"/>
        </a:accent5>
        <a:accent6>
          <a:srgbClr val="DFB400"/>
        </a:accent6>
        <a:hlink>
          <a:srgbClr val="0033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10">
        <a:dk1>
          <a:srgbClr val="000000"/>
        </a:dk1>
        <a:lt1>
          <a:srgbClr val="FFFFFF"/>
        </a:lt1>
        <a:dk2>
          <a:srgbClr val="800000"/>
        </a:dk2>
        <a:lt2>
          <a:srgbClr val="C0C0C0"/>
        </a:lt2>
        <a:accent1>
          <a:srgbClr val="0099E6"/>
        </a:accent1>
        <a:accent2>
          <a:srgbClr val="F6C700"/>
        </a:accent2>
        <a:accent3>
          <a:srgbClr val="FFFFFF"/>
        </a:accent3>
        <a:accent4>
          <a:srgbClr val="000000"/>
        </a:accent4>
        <a:accent5>
          <a:srgbClr val="AACAF0"/>
        </a:accent5>
        <a:accent6>
          <a:srgbClr val="DFB400"/>
        </a:accent6>
        <a:hlink>
          <a:srgbClr val="0033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Bootcamp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6_Bootcamp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7_Bootcamp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8_Bootcamp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9_Bootcamp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10_Bootcamp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11_Bootcamp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Data\Microsoft\Templates\David's Template.pot</Template>
  <TotalTime>51649</TotalTime>
  <Words>577</Words>
  <Application>Microsoft Office PowerPoint</Application>
  <PresentationFormat>On-screen Show (16:9)</PresentationFormat>
  <Paragraphs>67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22</vt:i4>
      </vt:variant>
      <vt:variant>
        <vt:lpstr>Slide Titles</vt:lpstr>
      </vt:variant>
      <vt:variant>
        <vt:i4>13</vt:i4>
      </vt:variant>
    </vt:vector>
  </HeadingPairs>
  <TitlesOfParts>
    <vt:vector size="43" baseType="lpstr">
      <vt:lpstr>Arial</vt:lpstr>
      <vt:lpstr>Calibri</vt:lpstr>
      <vt:lpstr>Calibri (Body)</vt:lpstr>
      <vt:lpstr>Calibri Light</vt:lpstr>
      <vt:lpstr>Franklin Gothic Book</vt:lpstr>
      <vt:lpstr>Lucida Grande</vt:lpstr>
      <vt:lpstr>Merriweather Sans</vt:lpstr>
      <vt:lpstr>Times New Roman</vt:lpstr>
      <vt:lpstr>3_Bootcamp_template</vt:lpstr>
      <vt:lpstr>4_Bootcamp_template</vt:lpstr>
      <vt:lpstr>5_Bootcamp_template</vt:lpstr>
      <vt:lpstr>6_Bootcamp_template</vt:lpstr>
      <vt:lpstr>7_Bootcamp_template</vt:lpstr>
      <vt:lpstr>8_Bootcamp_template</vt:lpstr>
      <vt:lpstr>9_Bootcamp_template</vt:lpstr>
      <vt:lpstr>10_Bootcamp_template</vt:lpstr>
      <vt:lpstr>11_Bootcamp_template</vt:lpstr>
      <vt:lpstr>12_Bootcamp_template</vt:lpstr>
      <vt:lpstr>13_Bootcamp_template</vt:lpstr>
      <vt:lpstr>14_Bootcamp_template</vt:lpstr>
      <vt:lpstr>15_Bootcamp_template</vt:lpstr>
      <vt:lpstr>16_Bootcamp_template</vt:lpstr>
      <vt:lpstr>17_Bootcamp_template</vt:lpstr>
      <vt:lpstr>18_Bootcamp_template</vt:lpstr>
      <vt:lpstr>19_Bootcamp_template</vt:lpstr>
      <vt:lpstr>20_Bootcamp_template</vt:lpstr>
      <vt:lpstr>21_Bootcamp_template</vt:lpstr>
      <vt:lpstr>Penn Medicine Template 2009</vt:lpstr>
      <vt:lpstr>Penn Medicine Template 2009</vt:lpstr>
      <vt:lpstr>Office Theme</vt:lpstr>
      <vt:lpstr> PSOM AC Promotion  Guideline Update</vt:lpstr>
      <vt:lpstr>PowerPoint Presentation</vt:lpstr>
      <vt:lpstr>AC Background</vt:lpstr>
      <vt:lpstr>Rationale for Revisions</vt:lpstr>
      <vt:lpstr>Summary of Major Changes For AC</vt:lpstr>
      <vt:lpstr>Promotion Flexibility</vt:lpstr>
      <vt:lpstr>Credit for Time Served</vt:lpstr>
      <vt:lpstr>Foundational Requirements </vt:lpstr>
      <vt:lpstr> </vt:lpstr>
      <vt:lpstr>Assistant Professor</vt:lpstr>
      <vt:lpstr>Associate Professor</vt:lpstr>
      <vt:lpstr>Professor</vt:lpstr>
      <vt:lpstr>PowerPoint Presentation</vt:lpstr>
    </vt:vector>
  </TitlesOfParts>
  <Company>the Leonard Davis Intitute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Negotiating Professional Change</dc:title>
  <dc:creator>David A. Asch</dc:creator>
  <cp:lastModifiedBy>Waltman, Jane</cp:lastModifiedBy>
  <cp:revision>1663</cp:revision>
  <cp:lastPrinted>2018-07-23T15:44:02Z</cp:lastPrinted>
  <dcterms:created xsi:type="dcterms:W3CDTF">2001-11-13T13:51:39Z</dcterms:created>
  <dcterms:modified xsi:type="dcterms:W3CDTF">2024-10-24T15:26:42Z</dcterms:modified>
</cp:coreProperties>
</file>